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30" r:id="rId2"/>
    <p:sldId id="316" r:id="rId3"/>
    <p:sldId id="317" r:id="rId4"/>
    <p:sldId id="318" r:id="rId5"/>
    <p:sldId id="319" r:id="rId6"/>
    <p:sldId id="320" r:id="rId7"/>
    <p:sldId id="321" r:id="rId8"/>
    <p:sldId id="322" r:id="rId9"/>
    <p:sldId id="323" r:id="rId10"/>
    <p:sldId id="324" r:id="rId11"/>
    <p:sldId id="325" r:id="rId12"/>
    <p:sldId id="327" r:id="rId13"/>
    <p:sldId id="338" r:id="rId14"/>
    <p:sldId id="329" r:id="rId15"/>
    <p:sldId id="280" r:id="rId16"/>
    <p:sldId id="267" r:id="rId17"/>
    <p:sldId id="303" r:id="rId18"/>
    <p:sldId id="287" r:id="rId19"/>
    <p:sldId id="281" r:id="rId20"/>
    <p:sldId id="284" r:id="rId21"/>
    <p:sldId id="286" r:id="rId22"/>
    <p:sldId id="288" r:id="rId23"/>
    <p:sldId id="333" r:id="rId24"/>
    <p:sldId id="335" r:id="rId25"/>
    <p:sldId id="342" r:id="rId26"/>
    <p:sldId id="343" r:id="rId27"/>
    <p:sldId id="344" r:id="rId28"/>
    <p:sldId id="334" r:id="rId29"/>
    <p:sldId id="270" r:id="rId30"/>
    <p:sldId id="305" r:id="rId31"/>
    <p:sldId id="345" r:id="rId32"/>
    <p:sldId id="294" r:id="rId33"/>
    <p:sldId id="347" r:id="rId34"/>
    <p:sldId id="283" r:id="rId35"/>
    <p:sldId id="304" r:id="rId36"/>
    <p:sldId id="290" r:id="rId37"/>
    <p:sldId id="346" r:id="rId38"/>
    <p:sldId id="348" r:id="rId39"/>
    <p:sldId id="301" r:id="rId40"/>
    <p:sldId id="297" r:id="rId41"/>
    <p:sldId id="292" r:id="rId42"/>
    <p:sldId id="300" r:id="rId43"/>
    <p:sldId id="307" r:id="rId44"/>
    <p:sldId id="331" r:id="rId45"/>
    <p:sldId id="274" r:id="rId46"/>
    <p:sldId id="313" r:id="rId47"/>
    <p:sldId id="337" r:id="rId48"/>
    <p:sldId id="336" r:id="rId49"/>
    <p:sldId id="32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wen Su" initials="I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24"/>
    <a:srgbClr val="929000"/>
    <a:srgbClr val="59C8C9"/>
    <a:srgbClr val="199026"/>
    <a:srgbClr val="73FEFF"/>
    <a:srgbClr val="00FDFF"/>
    <a:srgbClr val="D84942"/>
    <a:srgbClr val="4373C4"/>
    <a:srgbClr val="A5A5A5"/>
    <a:srgbClr val="ED7C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08" autoAdjust="0"/>
    <p:restoredTop sz="91919" autoAdjust="0"/>
  </p:normalViewPr>
  <p:slideViewPr>
    <p:cSldViewPr snapToGrid="0" snapToObjects="1">
      <p:cViewPr>
        <p:scale>
          <a:sx n="50" d="100"/>
          <a:sy n="50" d="100"/>
        </p:scale>
        <p:origin x="1740" y="165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shelbyoliver\Desktop\GP\Grow-out%20costs\mussel_seaweed_plot.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Sheet1!$B$30</c:f>
              <c:strCache>
                <c:ptCount val="1"/>
                <c:pt idx="0">
                  <c:v>Quantity</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Sheet1!$B$31:$B$40</c:f>
              <c:numCache>
                <c:formatCode>General</c:formatCode>
                <c:ptCount val="10"/>
                <c:pt idx="0">
                  <c:v>10</c:v>
                </c:pt>
                <c:pt idx="1">
                  <c:v>1000</c:v>
                </c:pt>
                <c:pt idx="2">
                  <c:v>2000</c:v>
                </c:pt>
                <c:pt idx="3">
                  <c:v>8022</c:v>
                </c:pt>
                <c:pt idx="4">
                  <c:v>9500</c:v>
                </c:pt>
                <c:pt idx="5">
                  <c:v>12000</c:v>
                </c:pt>
                <c:pt idx="6">
                  <c:v>14000</c:v>
                </c:pt>
                <c:pt idx="7">
                  <c:v>15000</c:v>
                </c:pt>
                <c:pt idx="8">
                  <c:v>30000</c:v>
                </c:pt>
                <c:pt idx="9">
                  <c:v>30245.68560023934</c:v>
                </c:pt>
              </c:numCache>
            </c:numRef>
          </c:xVal>
          <c:yVal>
            <c:numRef>
              <c:f>Sheet1!$A$31:$A$40</c:f>
              <c:numCache>
                <c:formatCode>General</c:formatCode>
                <c:ptCount val="10"/>
                <c:pt idx="0">
                  <c:v>26.579919090000001</c:v>
                </c:pt>
                <c:pt idx="1">
                  <c:v>25.709619</c:v>
                </c:pt>
                <c:pt idx="2">
                  <c:v>24.830528000000001</c:v>
                </c:pt>
                <c:pt idx="3">
                  <c:v>19.536641998</c:v>
                </c:pt>
                <c:pt idx="4">
                  <c:v>18.2373455</c:v>
                </c:pt>
                <c:pt idx="5">
                  <c:v>16.039618000000001</c:v>
                </c:pt>
                <c:pt idx="6">
                  <c:v>14.281435999999999</c:v>
                </c:pt>
                <c:pt idx="7">
                  <c:v>13.402345</c:v>
                </c:pt>
                <c:pt idx="8">
                  <c:v>0.21597999999999801</c:v>
                </c:pt>
                <c:pt idx="9">
                  <c:v>0</c:v>
                </c:pt>
              </c:numCache>
            </c:numRef>
          </c:yVal>
          <c:smooth val="0"/>
          <c:extLst>
            <c:ext xmlns:c16="http://schemas.microsoft.com/office/drawing/2014/chart" uri="{C3380CC4-5D6E-409C-BE32-E72D297353CC}">
              <c16:uniqueId val="{00000000-A182-4992-9099-4B2A059D1B59}"/>
            </c:ext>
          </c:extLst>
        </c:ser>
        <c:dLbls>
          <c:showLegendKey val="0"/>
          <c:showVal val="0"/>
          <c:showCatName val="0"/>
          <c:showSerName val="0"/>
          <c:showPercent val="0"/>
          <c:showBubbleSize val="0"/>
        </c:dLbls>
        <c:axId val="-2112638320"/>
        <c:axId val="-2111958240"/>
      </c:scatterChart>
      <c:valAx>
        <c:axId val="-211263832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Quantity (kg)</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11958240"/>
        <c:crosses val="autoZero"/>
        <c:crossBetween val="midCat"/>
      </c:valAx>
      <c:valAx>
        <c:axId val="-2111958240"/>
        <c:scaling>
          <c:orientation val="minMax"/>
        </c:scaling>
        <c:delete val="0"/>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Price ($/kg)</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12638320"/>
        <c:crosses val="autoZero"/>
        <c:crossBetween val="midCat"/>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2-25T14:26:51.925" idx="1">
    <p:pos x="10" y="1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2-25T14:26:51.925" idx="1">
    <p:pos x="10" y="10"/>
    <p:text/>
    <p:extLst>
      <p:ext uri="{C676402C-5697-4E1C-873F-D02D1690AC5C}">
        <p15:threadingInfo xmlns:p15="http://schemas.microsoft.com/office/powerpoint/2012/main" timeZoneBias="420"/>
      </p:ext>
    </p:extLst>
  </p:cm>
</p:cmLst>
</file>

<file path=ppt/drawings/drawing1.xml><?xml version="1.0" encoding="utf-8"?>
<c:userShapes xmlns:c="http://schemas.openxmlformats.org/drawingml/2006/chart">
  <cdr:relSizeAnchor xmlns:cdr="http://schemas.openxmlformats.org/drawingml/2006/chartDrawing">
    <cdr:from>
      <cdr:x>0.30595</cdr:x>
      <cdr:y>0.27637</cdr:y>
    </cdr:from>
    <cdr:to>
      <cdr:x>0.34119</cdr:x>
      <cdr:y>0.3351</cdr:y>
    </cdr:to>
    <cdr:sp macro="" textlink="">
      <cdr:nvSpPr>
        <cdr:cNvPr id="2" name="Rectangle 1"/>
        <cdr:cNvSpPr/>
      </cdr:nvSpPr>
      <cdr:spPr>
        <a:xfrm xmlns:a="http://schemas.openxmlformats.org/drawingml/2006/main">
          <a:off x="2276800" y="1387978"/>
          <a:ext cx="262250" cy="294952"/>
        </a:xfrm>
        <a:prstGeom xmlns:a="http://schemas.openxmlformats.org/drawingml/2006/main" prst="rect">
          <a:avLst/>
        </a:prstGeom>
        <a:noFill xmlns:a="http://schemas.openxmlformats.org/drawingml/2006/main"/>
        <a:ln xmlns:a="http://schemas.openxmlformats.org/drawingml/2006/main" w="2540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4B0B0-39C6-3E43-B229-2120F6F987F6}" type="datetimeFigureOut">
              <a:rPr lang="en-US" smtClean="0"/>
              <a:t>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B922E-5540-394D-8A61-46E59D911865}" type="slidenum">
              <a:rPr lang="en-US" smtClean="0"/>
              <a:t>‹#›</a:t>
            </a:fld>
            <a:endParaRPr lang="en-US"/>
          </a:p>
        </p:txBody>
      </p:sp>
    </p:spTree>
    <p:extLst>
      <p:ext uri="{BB962C8B-B14F-4D97-AF65-F5344CB8AC3E}">
        <p14:creationId xmlns:p14="http://schemas.microsoft.com/office/powerpoint/2010/main" val="483727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smtClean="0">
                <a:solidFill>
                  <a:schemeClr val="tx1"/>
                </a:solidFill>
                <a:effectLst/>
                <a:latin typeface="+mn-lt"/>
                <a:ea typeface="+mn-ea"/>
                <a:cs typeface="+mn-cs"/>
              </a:rPr>
              <a:t>SHAUN</a:t>
            </a:r>
            <a:r>
              <a:rPr lang="en-US" sz="1200" b="1" i="0" u="none" strike="noStrike" kern="1200" baseline="0" dirty="0" smtClean="0">
                <a:solidFill>
                  <a:schemeClr val="tx1"/>
                </a:solidFill>
                <a:effectLst/>
                <a:latin typeface="+mn-lt"/>
                <a:ea typeface="+mn-ea"/>
                <a:cs typeface="+mn-cs"/>
              </a:rPr>
              <a:t> AND SHELBY:</a:t>
            </a:r>
          </a:p>
          <a:p>
            <a:pPr marL="171450" indent="-171450" rtl="0">
              <a:buFontTx/>
              <a:buChar char="-"/>
            </a:pPr>
            <a:r>
              <a:rPr lang="en-US" sz="1200" b="0" i="0" u="none" strike="noStrike" kern="1200" baseline="0" dirty="0" smtClean="0">
                <a:solidFill>
                  <a:schemeClr val="tx1"/>
                </a:solidFill>
                <a:effectLst/>
                <a:latin typeface="+mn-lt"/>
                <a:ea typeface="+mn-ea"/>
                <a:cs typeface="+mn-cs"/>
              </a:rPr>
              <a:t>Add Bren and SARC and SB </a:t>
            </a:r>
            <a:r>
              <a:rPr lang="en-US" sz="1200" b="0" i="0" u="none" strike="noStrike" kern="1200" baseline="0" dirty="0" err="1" smtClean="0">
                <a:solidFill>
                  <a:schemeClr val="tx1"/>
                </a:solidFill>
                <a:effectLst/>
                <a:latin typeface="+mn-lt"/>
                <a:ea typeface="+mn-ea"/>
                <a:cs typeface="+mn-cs"/>
              </a:rPr>
              <a:t>Mariculture</a:t>
            </a:r>
            <a:r>
              <a:rPr lang="en-US" sz="1200" b="0" i="0" u="none" strike="noStrike" kern="1200" baseline="0" dirty="0" smtClean="0">
                <a:solidFill>
                  <a:schemeClr val="tx1"/>
                </a:solidFill>
                <a:effectLst/>
                <a:latin typeface="+mn-lt"/>
                <a:ea typeface="+mn-ea"/>
                <a:cs typeface="+mn-cs"/>
              </a:rPr>
              <a:t> logo to cover slide</a:t>
            </a:r>
          </a:p>
          <a:p>
            <a:pPr marL="171450" indent="-171450" rtl="0">
              <a:buFontTx/>
              <a:buChar char="-"/>
            </a:pPr>
            <a:r>
              <a:rPr lang="en-US" sz="1200" b="0" i="0" u="none" strike="noStrike" kern="1200" baseline="0" dirty="0" smtClean="0">
                <a:solidFill>
                  <a:schemeClr val="tx1"/>
                </a:solidFill>
                <a:effectLst/>
                <a:latin typeface="+mn-lt"/>
                <a:ea typeface="+mn-ea"/>
                <a:cs typeface="+mn-cs"/>
              </a:rPr>
              <a:t>Should spell out SARC but yes may need to reformat above</a:t>
            </a:r>
          </a:p>
          <a:p>
            <a:pPr marL="171450" indent="-171450" rtl="0">
              <a:buFontTx/>
              <a:buChar char="-"/>
            </a:pPr>
            <a:endParaRPr lang="en-US" sz="1200" b="0" i="0" u="none" strike="noStrike" kern="1200" baseline="0" dirty="0" smtClean="0">
              <a:solidFill>
                <a:schemeClr val="tx1"/>
              </a:solidFill>
              <a:effectLst/>
              <a:latin typeface="+mn-lt"/>
              <a:ea typeface="+mn-ea"/>
              <a:cs typeface="+mn-cs"/>
            </a:endParaRPr>
          </a:p>
          <a:p>
            <a:pPr marL="171450" indent="-171450" rtl="0">
              <a:buFontTx/>
              <a:buChar char="-"/>
            </a:pPr>
            <a:endParaRPr lang="en-US" sz="1200" b="0" i="0" u="none" strike="noStrike" kern="1200" baseline="0" dirty="0" smtClean="0">
              <a:solidFill>
                <a:schemeClr val="tx1"/>
              </a:solidFill>
              <a:effectLst/>
              <a:latin typeface="+mn-lt"/>
              <a:ea typeface="+mn-ea"/>
              <a:cs typeface="+mn-cs"/>
            </a:endParaRPr>
          </a:p>
          <a:p>
            <a:pPr marL="171450" indent="-171450" rtl="0">
              <a:buFontTx/>
              <a:buChar char="-"/>
            </a:pPr>
            <a:endParaRPr lang="en-US" sz="1200" b="0" i="0" u="none" strike="noStrike" kern="1200" baseline="0" dirty="0" smtClean="0">
              <a:solidFill>
                <a:schemeClr val="tx1"/>
              </a:solidFill>
              <a:effectLst/>
              <a:latin typeface="+mn-lt"/>
              <a:ea typeface="+mn-ea"/>
              <a:cs typeface="+mn-cs"/>
            </a:endParaRPr>
          </a:p>
          <a:p>
            <a:pPr marL="0" indent="0" rtl="0">
              <a:buFontTx/>
              <a:buNone/>
            </a:pPr>
            <a:r>
              <a:rPr lang="en-US" sz="1200" b="0" dirty="0" smtClean="0">
                <a:solidFill>
                  <a:srgbClr val="FF0000"/>
                </a:solidFill>
              </a:rPr>
              <a:t>TALKING</a:t>
            </a:r>
            <a:r>
              <a:rPr lang="en-US" sz="1200" b="0" baseline="0" dirty="0" smtClean="0">
                <a:solidFill>
                  <a:srgbClr val="FF0000"/>
                </a:solidFill>
              </a:rPr>
              <a:t> POINTS:</a:t>
            </a:r>
            <a:endParaRPr lang="en-US" sz="1200" b="0" dirty="0" smtClean="0">
              <a:solidFill>
                <a:srgbClr val="FF0000"/>
              </a:solidFill>
            </a:endParaRPr>
          </a:p>
          <a:p>
            <a:pPr marL="0" lvl="0" indent="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1</a:t>
            </a:fld>
            <a:endParaRPr lang="en-US"/>
          </a:p>
        </p:txBody>
      </p:sp>
    </p:spTree>
    <p:extLst>
      <p:ext uri="{BB962C8B-B14F-4D97-AF65-F5344CB8AC3E}">
        <p14:creationId xmlns:p14="http://schemas.microsoft.com/office/powerpoint/2010/main" val="712291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SHAUN</a:t>
            </a:r>
            <a:r>
              <a:rPr lang="en-US" sz="1200" b="1" i="0" u="none" strike="noStrike" kern="1200" baseline="0" dirty="0" smtClean="0">
                <a:solidFill>
                  <a:schemeClr val="tx1"/>
                </a:solidFill>
                <a:effectLst/>
                <a:latin typeface="+mn-lt"/>
                <a:ea typeface="+mn-ea"/>
                <a:cs typeface="+mn-cs"/>
              </a:rPr>
              <a:t> AND SHELBY:</a:t>
            </a:r>
          </a:p>
          <a:p>
            <a:r>
              <a:rPr lang="en-US" sz="1200" b="0" i="0" u="none" strike="noStrike" kern="1200" baseline="0" dirty="0" smtClean="0">
                <a:solidFill>
                  <a:schemeClr val="tx1"/>
                </a:solidFill>
                <a:effectLst/>
                <a:latin typeface="+mn-lt"/>
                <a:ea typeface="+mn-ea"/>
                <a:cs typeface="+mn-cs"/>
              </a:rPr>
              <a:t>- Better title? Explains what’s going on here? See next slides for ex</a:t>
            </a:r>
            <a:endParaRPr lang="en-US" sz="1200" b="0" i="0" u="none" strike="noStrike" kern="1200" dirty="0" smtClean="0">
              <a:solidFill>
                <a:schemeClr val="tx1"/>
              </a:solidFill>
              <a:effectLst/>
              <a:latin typeface="+mn-lt"/>
              <a:ea typeface="+mn-ea"/>
              <a:cs typeface="+mn-cs"/>
            </a:endParaRPr>
          </a:p>
          <a:p>
            <a:endParaRPr lang="en-US" sz="1200" b="0" i="1" u="none" strike="noStrike" kern="1200" dirty="0" smtClean="0">
              <a:solidFill>
                <a:schemeClr val="tx1"/>
              </a:solidFill>
              <a:effectLst/>
              <a:latin typeface="+mn-lt"/>
              <a:ea typeface="+mn-ea"/>
              <a:cs typeface="+mn-cs"/>
            </a:endParaRPr>
          </a:p>
          <a:p>
            <a:r>
              <a:rPr lang="en-US" sz="1200" b="0" i="1" u="none" strike="noStrike" kern="1200" dirty="0" err="1" smtClean="0">
                <a:solidFill>
                  <a:schemeClr val="tx1"/>
                </a:solidFill>
                <a:effectLst/>
                <a:latin typeface="+mn-lt"/>
                <a:ea typeface="+mn-ea"/>
                <a:cs typeface="+mn-cs"/>
              </a:rPr>
              <a:t>Alaria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marginata</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Gracilaria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pacifica</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Laminaria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sechelli</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Chondracanthus</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exasperatus</a:t>
            </a:r>
            <a:r>
              <a:rPr lang="en-US" sz="1200" b="0" i="1" u="none" strike="noStrike" kern="1200" dirty="0" smtClean="0">
                <a:solidFill>
                  <a:schemeClr val="tx1"/>
                </a:solidFill>
                <a:effectLst/>
                <a:latin typeface="+mn-lt"/>
                <a:ea typeface="+mn-ea"/>
                <a:cs typeface="+mn-cs"/>
              </a:rPr>
              <a:t> -</a:t>
            </a:r>
            <a:r>
              <a:rPr lang="en-US" sz="1200" b="0" i="1" u="none" strike="noStrike" kern="1200" baseline="0" dirty="0" smtClean="0">
                <a:solidFill>
                  <a:schemeClr val="tx1"/>
                </a:solidFill>
                <a:effectLst/>
                <a:latin typeface="+mn-lt"/>
                <a:ea typeface="+mn-ea"/>
                <a:cs typeface="+mn-cs"/>
              </a:rPr>
              <a:t> FOOD</a:t>
            </a:r>
            <a:endParaRPr lang="en-US" sz="1200" b="0" i="1" u="none" strike="noStrike" kern="1200" dirty="0" smtClean="0">
              <a:solidFill>
                <a:schemeClr val="tx1"/>
              </a:solidFill>
              <a:effectLst/>
              <a:latin typeface="+mn-lt"/>
              <a:ea typeface="+mn-ea"/>
              <a:cs typeface="+mn-cs"/>
            </a:endParaRPr>
          </a:p>
          <a:p>
            <a:r>
              <a:rPr lang="en-US" sz="1200" b="0" i="1" u="none" strike="noStrike" kern="1200" dirty="0" err="1" smtClean="0">
                <a:solidFill>
                  <a:schemeClr val="tx1"/>
                </a:solidFill>
                <a:effectLst/>
                <a:latin typeface="+mn-lt"/>
                <a:ea typeface="+mn-ea"/>
                <a:cs typeface="+mn-cs"/>
              </a:rPr>
              <a:t>Postelsia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palmaeformus</a:t>
            </a:r>
            <a:r>
              <a:rPr lang="en-US" sz="1200" b="0" i="1" u="none" strike="noStrike" kern="1200" dirty="0" smtClean="0">
                <a:solidFill>
                  <a:schemeClr val="tx1"/>
                </a:solidFill>
                <a:effectLst/>
                <a:latin typeface="+mn-lt"/>
                <a:ea typeface="+mn-ea"/>
                <a:cs typeface="+mn-cs"/>
              </a:rPr>
              <a:t> - RANGE</a:t>
            </a:r>
          </a:p>
          <a:p>
            <a:r>
              <a:rPr lang="en-US" sz="1200" b="0" i="1" u="none" strike="noStrike" kern="1200" dirty="0" err="1" smtClean="0">
                <a:solidFill>
                  <a:schemeClr val="tx1"/>
                </a:solidFill>
                <a:effectLst/>
                <a:latin typeface="+mn-lt"/>
                <a:ea typeface="+mn-ea"/>
                <a:cs typeface="+mn-cs"/>
              </a:rPr>
              <a:t>Eisenia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arborea</a:t>
            </a:r>
            <a:r>
              <a:rPr lang="en-US" sz="1200" b="0" i="1" u="none" strike="noStrike" kern="1200" dirty="0" smtClean="0">
                <a:solidFill>
                  <a:schemeClr val="tx1"/>
                </a:solidFill>
                <a:effectLst/>
                <a:latin typeface="+mn-lt"/>
                <a:ea typeface="+mn-ea"/>
                <a:cs typeface="+mn-cs"/>
              </a:rPr>
              <a:t>  - FOOD</a:t>
            </a:r>
          </a:p>
          <a:p>
            <a:r>
              <a:rPr lang="en-US" sz="1200" b="0" i="1" u="none" strike="noStrike" kern="1200" dirty="0" err="1" smtClean="0">
                <a:solidFill>
                  <a:schemeClr val="tx1"/>
                </a:solidFill>
                <a:effectLst/>
                <a:latin typeface="+mn-lt"/>
                <a:ea typeface="+mn-ea"/>
                <a:cs typeface="+mn-cs"/>
              </a:rPr>
              <a:t>Palmaria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mollis</a:t>
            </a:r>
            <a:r>
              <a:rPr lang="en-US" sz="1200" b="0" i="1" u="none" strike="noStrike" kern="1200" dirty="0" smtClean="0">
                <a:solidFill>
                  <a:schemeClr val="tx1"/>
                </a:solidFill>
                <a:effectLst/>
                <a:latin typeface="+mn-lt"/>
                <a:ea typeface="+mn-ea"/>
                <a:cs typeface="+mn-cs"/>
              </a:rPr>
              <a:t>  - RANGE</a:t>
            </a:r>
          </a:p>
          <a:p>
            <a:r>
              <a:rPr lang="en-US" sz="1200" b="0" i="1" u="none" strike="noStrike" kern="1200" dirty="0" err="1" smtClean="0">
                <a:solidFill>
                  <a:schemeClr val="tx1"/>
                </a:solidFill>
                <a:effectLst/>
                <a:latin typeface="+mn-lt"/>
                <a:ea typeface="+mn-ea"/>
                <a:cs typeface="+mn-cs"/>
              </a:rPr>
              <a:t>Gigartina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papillata</a:t>
            </a:r>
            <a:r>
              <a:rPr lang="en-US" sz="1200" b="0" i="1" u="none" strike="noStrike" kern="1200" baseline="0" dirty="0" smtClean="0">
                <a:solidFill>
                  <a:schemeClr val="tx1"/>
                </a:solidFill>
                <a:effectLst/>
                <a:latin typeface="+mn-lt"/>
                <a:ea typeface="+mn-ea"/>
                <a:cs typeface="+mn-cs"/>
              </a:rPr>
              <a:t> - RANGE</a:t>
            </a:r>
            <a:endParaRPr lang="en-US" sz="1200" b="0" i="1" u="none" strike="noStrike" kern="1200" dirty="0" smtClean="0">
              <a:solidFill>
                <a:schemeClr val="tx1"/>
              </a:solidFill>
              <a:effectLst/>
              <a:latin typeface="+mn-lt"/>
              <a:ea typeface="+mn-ea"/>
              <a:cs typeface="+mn-cs"/>
            </a:endParaRPr>
          </a:p>
          <a:p>
            <a:r>
              <a:rPr lang="en-US" sz="1200" b="0" i="1" u="none" strike="noStrike" kern="1200" dirty="0" err="1" smtClean="0">
                <a:solidFill>
                  <a:schemeClr val="tx1"/>
                </a:solidFill>
                <a:effectLst/>
                <a:latin typeface="+mn-lt"/>
                <a:ea typeface="+mn-ea"/>
                <a:cs typeface="+mn-cs"/>
              </a:rPr>
              <a:t>Fucus</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gardneri</a:t>
            </a:r>
            <a:r>
              <a:rPr lang="en-US" sz="1200" b="0" i="1" u="none" strike="noStrike" kern="1200" dirty="0" smtClean="0">
                <a:solidFill>
                  <a:schemeClr val="tx1"/>
                </a:solidFill>
                <a:effectLst/>
                <a:latin typeface="+mn-lt"/>
                <a:ea typeface="+mn-ea"/>
                <a:cs typeface="+mn-cs"/>
              </a:rPr>
              <a:t> - RANGE</a:t>
            </a:r>
          </a:p>
          <a:p>
            <a:r>
              <a:rPr lang="en-US" i="1" dirty="0" err="1" smtClean="0"/>
              <a:t>Hypnea</a:t>
            </a:r>
            <a:r>
              <a:rPr lang="en-US" i="1" dirty="0" smtClean="0"/>
              <a:t> – FOOD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err="1" smtClean="0">
                <a:solidFill>
                  <a:schemeClr val="tx1"/>
                </a:solidFill>
                <a:effectLst/>
                <a:latin typeface="+mn-lt"/>
                <a:ea typeface="+mn-ea"/>
                <a:cs typeface="+mn-cs"/>
              </a:rPr>
              <a:t>Ulva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lactuca</a:t>
            </a:r>
            <a:endParaRPr lang="en-US" i="1" dirty="0" smtClean="0"/>
          </a:p>
          <a:p>
            <a:r>
              <a:rPr lang="en-US" sz="1200" b="0" i="1" u="none" strike="noStrike" kern="1200" dirty="0" err="1" smtClean="0">
                <a:solidFill>
                  <a:schemeClr val="tx1"/>
                </a:solidFill>
                <a:effectLst/>
                <a:latin typeface="+mn-lt"/>
                <a:ea typeface="+mn-ea"/>
                <a:cs typeface="+mn-cs"/>
              </a:rPr>
              <a:t>Pyropia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perforata</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Gelidium</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robustum</a:t>
            </a:r>
            <a:r>
              <a:rPr lang="en-US" sz="1200" b="0" i="1" u="none" strike="noStrike" kern="1200" dirty="0" smtClean="0">
                <a:solidFill>
                  <a:schemeClr val="tx1"/>
                </a:solidFill>
                <a:effectLst/>
                <a:latin typeface="+mn-lt"/>
                <a:ea typeface="+mn-ea"/>
                <a:cs typeface="+mn-cs"/>
              </a:rPr>
              <a:t> - FOOD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err="1" smtClean="0">
                <a:solidFill>
                  <a:schemeClr val="tx1"/>
                </a:solidFill>
                <a:effectLst/>
                <a:latin typeface="+mn-lt"/>
                <a:ea typeface="+mn-ea"/>
                <a:cs typeface="+mn-cs"/>
              </a:rPr>
              <a:t>Agardhiella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coulteri</a:t>
            </a:r>
            <a:r>
              <a:rPr lang="en-US" sz="1200" b="0" i="1" u="none" strike="noStrike" kern="1200" dirty="0" smtClean="0">
                <a:solidFill>
                  <a:schemeClr val="tx1"/>
                </a:solidFill>
                <a:effectLst/>
                <a:latin typeface="+mn-lt"/>
                <a:ea typeface="+mn-ea"/>
                <a:cs typeface="+mn-cs"/>
              </a:rPr>
              <a:t> - FOOD</a:t>
            </a: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10</a:t>
            </a:fld>
            <a:endParaRPr lang="en-US"/>
          </a:p>
        </p:txBody>
      </p:sp>
    </p:spTree>
    <p:extLst>
      <p:ext uri="{BB962C8B-B14F-4D97-AF65-F5344CB8AC3E}">
        <p14:creationId xmlns:p14="http://schemas.microsoft.com/office/powerpoint/2010/main" val="3455216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FIRST</a:t>
            </a:r>
            <a:r>
              <a:rPr lang="en-US" sz="1200" b="1" i="0" u="none" strike="noStrike" kern="1200" baseline="0" dirty="0" smtClean="0">
                <a:solidFill>
                  <a:schemeClr val="tx1"/>
                </a:solidFill>
                <a:effectLst/>
                <a:latin typeface="+mn-lt"/>
                <a:ea typeface="+mn-ea"/>
                <a:cs typeface="+mn-cs"/>
              </a:rPr>
              <a:t> CUT: RANGE – NEEDS TO GROW SB TO SD</a:t>
            </a:r>
            <a:endParaRPr lang="en-US" sz="1200" b="1" i="0" u="none" strike="noStrike" kern="1200" dirty="0" smtClean="0">
              <a:solidFill>
                <a:schemeClr val="tx1"/>
              </a:solidFill>
              <a:effectLst/>
              <a:latin typeface="+mn-lt"/>
              <a:ea typeface="+mn-ea"/>
              <a:cs typeface="+mn-cs"/>
            </a:endParaRPr>
          </a:p>
          <a:p>
            <a:endParaRPr lang="en-US" sz="1200" b="0" i="1" u="none" strike="noStrike" kern="1200" dirty="0" smtClean="0">
              <a:solidFill>
                <a:schemeClr val="tx1"/>
              </a:solidFill>
              <a:effectLst/>
              <a:latin typeface="+mn-lt"/>
              <a:ea typeface="+mn-ea"/>
              <a:cs typeface="+mn-cs"/>
            </a:endParaRPr>
          </a:p>
          <a:p>
            <a:r>
              <a:rPr lang="en-US" sz="1200" b="0" i="1" u="none" strike="noStrike" kern="1200" dirty="0" err="1" smtClean="0">
                <a:solidFill>
                  <a:schemeClr val="tx1"/>
                </a:solidFill>
                <a:effectLst/>
                <a:latin typeface="+mn-lt"/>
                <a:ea typeface="+mn-ea"/>
                <a:cs typeface="+mn-cs"/>
              </a:rPr>
              <a:t>Alaria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marginata</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Gracilaria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pacifica</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Laminaria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sechelli</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Chondracanthus</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exasperatus</a:t>
            </a:r>
            <a:r>
              <a:rPr lang="en-US" sz="1200" b="0" i="1" u="none" strike="noStrike" kern="1200" dirty="0" smtClean="0">
                <a:solidFill>
                  <a:schemeClr val="tx1"/>
                </a:solidFill>
                <a:effectLst/>
                <a:latin typeface="+mn-lt"/>
                <a:ea typeface="+mn-ea"/>
                <a:cs typeface="+mn-cs"/>
              </a:rPr>
              <a:t> -</a:t>
            </a:r>
            <a:r>
              <a:rPr lang="en-US" sz="1200" b="0" i="1" u="none" strike="noStrike" kern="1200" baseline="0" dirty="0" smtClean="0">
                <a:solidFill>
                  <a:schemeClr val="tx1"/>
                </a:solidFill>
                <a:effectLst/>
                <a:latin typeface="+mn-lt"/>
                <a:ea typeface="+mn-ea"/>
                <a:cs typeface="+mn-cs"/>
              </a:rPr>
              <a:t> FOOD</a:t>
            </a:r>
            <a:endParaRPr lang="en-US" sz="1200" b="0" i="1" u="none" strike="noStrike" kern="1200" dirty="0" smtClean="0">
              <a:solidFill>
                <a:schemeClr val="tx1"/>
              </a:solidFill>
              <a:effectLst/>
              <a:latin typeface="+mn-lt"/>
              <a:ea typeface="+mn-ea"/>
              <a:cs typeface="+mn-cs"/>
            </a:endParaRPr>
          </a:p>
          <a:p>
            <a:r>
              <a:rPr lang="en-US" sz="1200" b="0" i="1" u="none" strike="noStrike" kern="1200" dirty="0" err="1" smtClean="0">
                <a:solidFill>
                  <a:schemeClr val="tx1"/>
                </a:solidFill>
                <a:effectLst/>
                <a:latin typeface="+mn-lt"/>
                <a:ea typeface="+mn-ea"/>
                <a:cs typeface="+mn-cs"/>
              </a:rPr>
              <a:t>Postelsia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palmaeformus</a:t>
            </a:r>
            <a:r>
              <a:rPr lang="en-US" sz="1200" b="0" i="1" u="none" strike="noStrike" kern="1200" dirty="0" smtClean="0">
                <a:solidFill>
                  <a:schemeClr val="tx1"/>
                </a:solidFill>
                <a:effectLst/>
                <a:latin typeface="+mn-lt"/>
                <a:ea typeface="+mn-ea"/>
                <a:cs typeface="+mn-cs"/>
              </a:rPr>
              <a:t> - RANGE</a:t>
            </a:r>
          </a:p>
          <a:p>
            <a:r>
              <a:rPr lang="en-US" sz="1200" b="0" i="1" u="none" strike="noStrike" kern="1200" dirty="0" err="1" smtClean="0">
                <a:solidFill>
                  <a:schemeClr val="tx1"/>
                </a:solidFill>
                <a:effectLst/>
                <a:latin typeface="+mn-lt"/>
                <a:ea typeface="+mn-ea"/>
                <a:cs typeface="+mn-cs"/>
              </a:rPr>
              <a:t>Eisenia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arborea</a:t>
            </a:r>
            <a:r>
              <a:rPr lang="en-US" sz="1200" b="0" i="1" u="none" strike="noStrike" kern="1200" dirty="0" smtClean="0">
                <a:solidFill>
                  <a:schemeClr val="tx1"/>
                </a:solidFill>
                <a:effectLst/>
                <a:latin typeface="+mn-lt"/>
                <a:ea typeface="+mn-ea"/>
                <a:cs typeface="+mn-cs"/>
              </a:rPr>
              <a:t>  - FOOD</a:t>
            </a:r>
          </a:p>
          <a:p>
            <a:r>
              <a:rPr lang="en-US" sz="1200" b="0" i="1" u="none" strike="noStrike" kern="1200" dirty="0" err="1" smtClean="0">
                <a:solidFill>
                  <a:schemeClr val="tx1"/>
                </a:solidFill>
                <a:effectLst/>
                <a:latin typeface="+mn-lt"/>
                <a:ea typeface="+mn-ea"/>
                <a:cs typeface="+mn-cs"/>
              </a:rPr>
              <a:t>Palmaria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mollis</a:t>
            </a:r>
            <a:r>
              <a:rPr lang="en-US" sz="1200" b="0" i="1" u="none" strike="noStrike" kern="1200" dirty="0" smtClean="0">
                <a:solidFill>
                  <a:schemeClr val="tx1"/>
                </a:solidFill>
                <a:effectLst/>
                <a:latin typeface="+mn-lt"/>
                <a:ea typeface="+mn-ea"/>
                <a:cs typeface="+mn-cs"/>
              </a:rPr>
              <a:t>  - RANGE</a:t>
            </a:r>
          </a:p>
          <a:p>
            <a:r>
              <a:rPr lang="en-US" sz="1200" b="0" i="1" u="none" strike="noStrike" kern="1200" dirty="0" err="1" smtClean="0">
                <a:solidFill>
                  <a:schemeClr val="tx1"/>
                </a:solidFill>
                <a:effectLst/>
                <a:latin typeface="+mn-lt"/>
                <a:ea typeface="+mn-ea"/>
                <a:cs typeface="+mn-cs"/>
              </a:rPr>
              <a:t>Gigartina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papillata</a:t>
            </a:r>
            <a:r>
              <a:rPr lang="en-US" sz="1200" b="0" i="1" u="none" strike="noStrike" kern="1200" baseline="0" dirty="0" smtClean="0">
                <a:solidFill>
                  <a:schemeClr val="tx1"/>
                </a:solidFill>
                <a:effectLst/>
                <a:latin typeface="+mn-lt"/>
                <a:ea typeface="+mn-ea"/>
                <a:cs typeface="+mn-cs"/>
              </a:rPr>
              <a:t> - RANGE</a:t>
            </a:r>
            <a:endParaRPr lang="en-US" sz="1200" b="0" i="1" u="none" strike="noStrike" kern="1200" dirty="0" smtClean="0">
              <a:solidFill>
                <a:schemeClr val="tx1"/>
              </a:solidFill>
              <a:effectLst/>
              <a:latin typeface="+mn-lt"/>
              <a:ea typeface="+mn-ea"/>
              <a:cs typeface="+mn-cs"/>
            </a:endParaRPr>
          </a:p>
          <a:p>
            <a:r>
              <a:rPr lang="en-US" sz="1200" b="0" i="1" u="none" strike="noStrike" kern="1200" dirty="0" err="1" smtClean="0">
                <a:solidFill>
                  <a:schemeClr val="tx1"/>
                </a:solidFill>
                <a:effectLst/>
                <a:latin typeface="+mn-lt"/>
                <a:ea typeface="+mn-ea"/>
                <a:cs typeface="+mn-cs"/>
              </a:rPr>
              <a:t>Fucus</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gardneri</a:t>
            </a:r>
            <a:r>
              <a:rPr lang="en-US" sz="1200" b="0" i="1" u="none" strike="noStrike" kern="1200" dirty="0" smtClean="0">
                <a:solidFill>
                  <a:schemeClr val="tx1"/>
                </a:solidFill>
                <a:effectLst/>
                <a:latin typeface="+mn-lt"/>
                <a:ea typeface="+mn-ea"/>
                <a:cs typeface="+mn-cs"/>
              </a:rPr>
              <a:t> - RANGE</a:t>
            </a:r>
          </a:p>
          <a:p>
            <a:r>
              <a:rPr lang="en-US" i="1" dirty="0" err="1" smtClean="0"/>
              <a:t>Hypnea</a:t>
            </a:r>
            <a:r>
              <a:rPr lang="en-US" i="1" dirty="0" smtClean="0"/>
              <a:t> – FOOD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err="1" smtClean="0">
                <a:solidFill>
                  <a:schemeClr val="tx1"/>
                </a:solidFill>
                <a:effectLst/>
                <a:latin typeface="+mn-lt"/>
                <a:ea typeface="+mn-ea"/>
                <a:cs typeface="+mn-cs"/>
              </a:rPr>
              <a:t>Ulva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lactuca</a:t>
            </a:r>
            <a:endParaRPr lang="en-US" i="1" dirty="0" smtClean="0"/>
          </a:p>
          <a:p>
            <a:r>
              <a:rPr lang="en-US" sz="1200" b="0" i="1" u="none" strike="noStrike" kern="1200" dirty="0" err="1" smtClean="0">
                <a:solidFill>
                  <a:schemeClr val="tx1"/>
                </a:solidFill>
                <a:effectLst/>
                <a:latin typeface="+mn-lt"/>
                <a:ea typeface="+mn-ea"/>
                <a:cs typeface="+mn-cs"/>
              </a:rPr>
              <a:t>Pyropia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perforata</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Gelidium</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robustum</a:t>
            </a:r>
            <a:r>
              <a:rPr lang="en-US" sz="1200" b="0" i="1" u="none" strike="noStrike" kern="1200" dirty="0" smtClean="0">
                <a:solidFill>
                  <a:schemeClr val="tx1"/>
                </a:solidFill>
                <a:effectLst/>
                <a:latin typeface="+mn-lt"/>
                <a:ea typeface="+mn-ea"/>
                <a:cs typeface="+mn-cs"/>
              </a:rPr>
              <a:t> - FOOD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err="1" smtClean="0">
                <a:solidFill>
                  <a:schemeClr val="tx1"/>
                </a:solidFill>
                <a:effectLst/>
                <a:latin typeface="+mn-lt"/>
                <a:ea typeface="+mn-ea"/>
                <a:cs typeface="+mn-cs"/>
              </a:rPr>
              <a:t>Agardhiella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coulteri</a:t>
            </a:r>
            <a:r>
              <a:rPr lang="en-US" sz="1200" b="0" i="1" u="none" strike="noStrike" kern="1200" dirty="0" smtClean="0">
                <a:solidFill>
                  <a:schemeClr val="tx1"/>
                </a:solidFill>
                <a:effectLst/>
                <a:latin typeface="+mn-lt"/>
                <a:ea typeface="+mn-ea"/>
                <a:cs typeface="+mn-cs"/>
              </a:rPr>
              <a:t> - FOOD</a:t>
            </a: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11</a:t>
            </a:fld>
            <a:endParaRPr lang="en-US"/>
          </a:p>
        </p:txBody>
      </p:sp>
    </p:spTree>
    <p:extLst>
      <p:ext uri="{BB962C8B-B14F-4D97-AF65-F5344CB8AC3E}">
        <p14:creationId xmlns:p14="http://schemas.microsoft.com/office/powerpoint/2010/main" val="301323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SHAUN AND</a:t>
            </a:r>
            <a:r>
              <a:rPr lang="en-US" b="1" baseline="0" dirty="0" smtClean="0"/>
              <a:t> SHELBY:</a:t>
            </a:r>
          </a:p>
          <a:p>
            <a:pPr marL="171450" indent="-171450">
              <a:buFontTx/>
              <a:buChar char="-"/>
            </a:pPr>
            <a:r>
              <a:rPr lang="en-US" b="0" baseline="0" dirty="0" smtClean="0"/>
              <a:t>On point bolded below, any way to improve visuals are all good just improve talking points</a:t>
            </a:r>
          </a:p>
          <a:p>
            <a:pPr marL="171450" indent="-171450">
              <a:buFontTx/>
              <a:buChar char="-"/>
            </a:pPr>
            <a:r>
              <a:rPr lang="en-US" b="0" baseline="0" dirty="0" smtClean="0"/>
              <a:t>Change ‘superlatives???’ or ok</a:t>
            </a:r>
            <a:endParaRPr lang="en-US" b="0" dirty="0" smtClean="0"/>
          </a:p>
          <a:p>
            <a:endParaRPr lang="en-US" dirty="0" smtClean="0"/>
          </a:p>
          <a:p>
            <a:endParaRPr lang="en-US" dirty="0" smtClean="0"/>
          </a:p>
          <a:p>
            <a:endParaRPr lang="en-US" dirty="0" smtClean="0"/>
          </a:p>
          <a:p>
            <a:endParaRPr lang="en-US" dirty="0" smtClean="0"/>
          </a:p>
          <a:p>
            <a:r>
              <a:rPr lang="en-US" dirty="0" smtClean="0"/>
              <a:t>TALKING</a:t>
            </a:r>
            <a:r>
              <a:rPr lang="en-US" baseline="0" dirty="0" smtClean="0"/>
              <a:t> POINTS:</a:t>
            </a:r>
          </a:p>
          <a:p>
            <a:pPr marL="171450" indent="-171450">
              <a:buFontTx/>
              <a:buChar char="-"/>
            </a:pPr>
            <a:r>
              <a:rPr lang="en-US" baseline="0" dirty="0" smtClean="0"/>
              <a:t>Give life to these seaweeds!!!!!! </a:t>
            </a:r>
            <a:endParaRPr lang="en-US" b="1" baseline="0" dirty="0" smtClean="0"/>
          </a:p>
          <a:p>
            <a:pPr marL="171450" indent="-171450">
              <a:buFontTx/>
              <a:buChar char="-"/>
            </a:pPr>
            <a:r>
              <a:rPr lang="en-US" b="1" baseline="0" dirty="0" smtClean="0"/>
              <a:t>Make people want to eat them!!!!!!!</a:t>
            </a:r>
          </a:p>
          <a:p>
            <a:pPr marL="171450" indent="-171450">
              <a:buFontTx/>
              <a:buChar char="-"/>
            </a:pPr>
            <a:r>
              <a:rPr lang="en-US" b="0" baseline="0" dirty="0" smtClean="0"/>
              <a:t>HUNTER SUGGESTED WE COULD ALSO MENTION STUFF ABOUT ENV. FOOTPRINT HERE. </a:t>
            </a:r>
          </a:p>
          <a:p>
            <a:pPr marL="171450" indent="-171450">
              <a:buFontTx/>
              <a:buChar char="-"/>
            </a:pPr>
            <a:r>
              <a:rPr lang="en-US" b="0" baseline="0" dirty="0" smtClean="0"/>
              <a:t>A lot of </a:t>
            </a:r>
            <a:r>
              <a:rPr lang="en-US" b="0" baseline="0" dirty="0" err="1" smtClean="0"/>
              <a:t>nori</a:t>
            </a:r>
            <a:r>
              <a:rPr lang="en-US" b="0" baseline="0" dirty="0" smtClean="0"/>
              <a:t> is imported as well as luminaria, but we have similar species here</a:t>
            </a:r>
          </a:p>
          <a:p>
            <a:pPr marL="171450" indent="-171450">
              <a:buFontTx/>
              <a:buChar char="-"/>
            </a:pP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Total literature for final 4 species:</a:t>
            </a:r>
            <a:r>
              <a:rPr lang="en-US" baseline="0" dirty="0" smtClean="0"/>
              <a:t> 55 studies, 2 books, 1 experiment, 4 experts</a:t>
            </a:r>
          </a:p>
          <a:p>
            <a:r>
              <a:rPr lang="en-US" baseline="0" dirty="0" smtClean="0"/>
              <a:t>Total on other species: 35 studies, 7 experts, 2 algae </a:t>
            </a:r>
            <a:r>
              <a:rPr lang="en-US" baseline="0" dirty="0" err="1" smtClean="0"/>
              <a:t>databses</a:t>
            </a:r>
            <a:r>
              <a:rPr lang="en-US" baseline="0" dirty="0" smtClean="0"/>
              <a:t>, 1 book</a:t>
            </a:r>
          </a:p>
          <a:p>
            <a:endParaRPr lang="en-US" baseline="0" dirty="0" smtClean="0"/>
          </a:p>
          <a:p>
            <a:r>
              <a:rPr lang="en-US" baseline="0" dirty="0" smtClean="0"/>
              <a:t>Additional 110 studies considered, but not used</a:t>
            </a:r>
          </a:p>
          <a:p>
            <a:endParaRPr lang="en-US" baseline="0" dirty="0" smtClean="0"/>
          </a:p>
          <a:p>
            <a:r>
              <a:rPr lang="en-US" baseline="0" dirty="0" smtClean="0"/>
              <a:t>Per weight, </a:t>
            </a:r>
            <a:r>
              <a:rPr lang="en-US" baseline="0" dirty="0" err="1" smtClean="0"/>
              <a:t>Pyropia</a:t>
            </a:r>
            <a:r>
              <a:rPr lang="en-US" baseline="0" dirty="0" smtClean="0"/>
              <a:t> has the highest protein content</a:t>
            </a:r>
          </a:p>
          <a:p>
            <a:r>
              <a:rPr lang="en-US" baseline="0" dirty="0" err="1" smtClean="0"/>
              <a:t>Gracilaria</a:t>
            </a:r>
            <a:r>
              <a:rPr lang="en-US" baseline="0" dirty="0" smtClean="0"/>
              <a:t> – 7-13% protein</a:t>
            </a:r>
          </a:p>
          <a:p>
            <a:r>
              <a:rPr lang="en-US" baseline="0" dirty="0" err="1" smtClean="0"/>
              <a:t>Laminaria</a:t>
            </a:r>
            <a:r>
              <a:rPr lang="en-US" baseline="0" dirty="0" smtClean="0"/>
              <a:t> – 8-15%</a:t>
            </a:r>
          </a:p>
          <a:p>
            <a:r>
              <a:rPr lang="en-US" baseline="0" dirty="0" smtClean="0"/>
              <a:t>Ulva – 13.6% protein</a:t>
            </a:r>
          </a:p>
          <a:p>
            <a:r>
              <a:rPr lang="en-US" dirty="0" err="1" smtClean="0"/>
              <a:t>Pyropia</a:t>
            </a:r>
            <a:r>
              <a:rPr lang="en-US" dirty="0" smtClean="0"/>
              <a:t> – 36-47%</a:t>
            </a:r>
            <a:r>
              <a:rPr lang="en-US" baseline="0" dirty="0" smtClean="0"/>
              <a:t> protein</a:t>
            </a: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12</a:t>
            </a:fld>
            <a:endParaRPr lang="en-US"/>
          </a:p>
        </p:txBody>
      </p:sp>
    </p:spTree>
    <p:extLst>
      <p:ext uri="{BB962C8B-B14F-4D97-AF65-F5344CB8AC3E}">
        <p14:creationId xmlns:p14="http://schemas.microsoft.com/office/powerpoint/2010/main" val="3481600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spcBef>
                <a:spcPts val="0"/>
              </a:spcBef>
              <a:spcAft>
                <a:spcPts val="0"/>
              </a:spcAft>
              <a:buNone/>
            </a:pPr>
            <a:r>
              <a:rPr lang="en-US" b="1" dirty="0" smtClean="0"/>
              <a:t>½ MINUTE</a:t>
            </a:r>
          </a:p>
          <a:p>
            <a:pPr marL="0" lvl="0" indent="0" rtl="0">
              <a:spcBef>
                <a:spcPts val="0"/>
              </a:spcBef>
              <a:spcAft>
                <a:spcPts val="0"/>
              </a:spcAft>
              <a:buNone/>
            </a:pPr>
            <a:endParaRPr lang="en-US" b="1" dirty="0" smtClean="0"/>
          </a:p>
          <a:p>
            <a:pPr marL="0" marR="0" lvl="0" indent="0" algn="l" rtl="0">
              <a:lnSpc>
                <a:spcPct val="100000"/>
              </a:lnSpc>
              <a:spcBef>
                <a:spcPts val="0"/>
              </a:spcBef>
              <a:spcAft>
                <a:spcPts val="0"/>
              </a:spcAft>
              <a:buNone/>
            </a:pPr>
            <a:r>
              <a:rPr lang="en-US" dirty="0" smtClean="0"/>
              <a:t>Polish these objectives?</a:t>
            </a:r>
          </a:p>
          <a:p>
            <a:pPr marL="914400" lvl="1" indent="-298450">
              <a:spcBef>
                <a:spcPts val="0"/>
              </a:spcBef>
              <a:spcAft>
                <a:spcPts val="0"/>
              </a:spcAft>
              <a:buSzPts val="1100"/>
              <a:buAutoNum type="alphaLcPeriod"/>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13</a:t>
            </a:fld>
            <a:endParaRPr lang="en-US"/>
          </a:p>
        </p:txBody>
      </p:sp>
    </p:spTree>
    <p:extLst>
      <p:ext uri="{BB962C8B-B14F-4D97-AF65-F5344CB8AC3E}">
        <p14:creationId xmlns:p14="http://schemas.microsoft.com/office/powerpoint/2010/main" val="1166356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smtClean="0">
                <a:solidFill>
                  <a:schemeClr val="tx1"/>
                </a:solidFill>
                <a:effectLst/>
                <a:latin typeface="+mn-lt"/>
                <a:ea typeface="+mn-ea"/>
                <a:cs typeface="+mn-cs"/>
              </a:rPr>
              <a:t>SHAUN</a:t>
            </a:r>
            <a:r>
              <a:rPr lang="en-US" sz="1200" b="1" i="0" u="none" strike="noStrike" kern="1200" baseline="0" dirty="0" smtClean="0">
                <a:solidFill>
                  <a:schemeClr val="tx1"/>
                </a:solidFill>
                <a:effectLst/>
                <a:latin typeface="+mn-lt"/>
                <a:ea typeface="+mn-ea"/>
                <a:cs typeface="+mn-cs"/>
              </a:rPr>
              <a:t> AND SHELBY:</a:t>
            </a:r>
            <a:endParaRPr lang="en-US" sz="1200" b="1" i="0" kern="1200" baseline="0" dirty="0" smtClean="0">
              <a:solidFill>
                <a:schemeClr val="tx1"/>
              </a:solidFill>
              <a:effectLst/>
              <a:latin typeface="+mn-lt"/>
              <a:ea typeface="+mn-ea"/>
              <a:cs typeface="+mn-cs"/>
            </a:endParaRPr>
          </a:p>
          <a:p>
            <a:pPr marL="171450" indent="-171450" rtl="0" latinLnBrk="0">
              <a:buFontTx/>
              <a:buChar char="-"/>
            </a:pPr>
            <a:r>
              <a:rPr lang="en-US" sz="1200" b="0" i="0" kern="1200" baseline="0" dirty="0" smtClean="0">
                <a:solidFill>
                  <a:schemeClr val="tx1"/>
                </a:solidFill>
                <a:effectLst/>
                <a:latin typeface="+mn-lt"/>
                <a:ea typeface="+mn-ea"/>
                <a:cs typeface="+mn-cs"/>
                <a:sym typeface="Wingdings" panose="05000000000000000000" pitchFamily="2" charset="2"/>
              </a:rPr>
              <a:t>Ugly</a:t>
            </a:r>
            <a:endParaRPr lang="en-US" sz="1200" b="1" i="0" kern="1200" baseline="0" dirty="0" smtClean="0">
              <a:solidFill>
                <a:schemeClr val="tx1"/>
              </a:solidFill>
              <a:effectLst/>
              <a:latin typeface="+mn-lt"/>
              <a:ea typeface="+mn-ea"/>
              <a:cs typeface="+mn-cs"/>
            </a:endParaRPr>
          </a:p>
          <a:p>
            <a:pPr rtl="0" latinLnBrk="0"/>
            <a:endParaRPr lang="en-US" sz="1200" b="1" i="0" kern="1200" dirty="0" smtClean="0">
              <a:solidFill>
                <a:schemeClr val="tx1"/>
              </a:solidFill>
              <a:effectLst/>
              <a:latin typeface="+mn-lt"/>
              <a:ea typeface="+mn-ea"/>
              <a:cs typeface="+mn-cs"/>
            </a:endParaRPr>
          </a:p>
          <a:p>
            <a:pPr rtl="0" latinLnBrk="0"/>
            <a:endParaRPr lang="en-US" sz="1200" b="1" i="0" kern="1200" dirty="0" smtClean="0">
              <a:solidFill>
                <a:schemeClr val="tx1"/>
              </a:solidFill>
              <a:effectLst/>
              <a:latin typeface="+mn-lt"/>
              <a:ea typeface="+mn-ea"/>
              <a:cs typeface="+mn-cs"/>
            </a:endParaRPr>
          </a:p>
          <a:p>
            <a:pPr rtl="0" latinLnBrk="0"/>
            <a:endParaRPr lang="en-US" sz="1200" b="1" i="0" kern="1200" dirty="0" smtClean="0">
              <a:solidFill>
                <a:schemeClr val="tx1"/>
              </a:solidFill>
              <a:effectLst/>
              <a:latin typeface="+mn-lt"/>
              <a:ea typeface="+mn-ea"/>
              <a:cs typeface="+mn-cs"/>
            </a:endParaRPr>
          </a:p>
          <a:p>
            <a:pPr rtl="0" latinLnBrk="0"/>
            <a:r>
              <a:rPr lang="en-US" sz="1200" b="0" i="0" kern="1200" dirty="0" smtClean="0">
                <a:solidFill>
                  <a:schemeClr val="tx1"/>
                </a:solidFill>
                <a:effectLst/>
                <a:latin typeface="+mn-lt"/>
                <a:ea typeface="+mn-ea"/>
                <a:cs typeface="+mn-cs"/>
              </a:rPr>
              <a:t>TALKIN</a:t>
            </a:r>
            <a:r>
              <a:rPr lang="en-US" sz="1200" b="0" i="0" kern="1200" baseline="0" dirty="0" smtClean="0">
                <a:solidFill>
                  <a:schemeClr val="tx1"/>
                </a:solidFill>
                <a:effectLst/>
                <a:latin typeface="+mn-lt"/>
                <a:ea typeface="+mn-ea"/>
                <a:cs typeface="+mn-cs"/>
              </a:rPr>
              <a:t>G POINTS:</a:t>
            </a:r>
            <a:endParaRPr lang="en-US" sz="1200" b="0" i="0" kern="1200" dirty="0" smtClean="0">
              <a:solidFill>
                <a:schemeClr val="tx1"/>
              </a:solidFill>
              <a:effectLst/>
              <a:latin typeface="+mn-lt"/>
              <a:ea typeface="+mn-ea"/>
              <a:cs typeface="+mn-cs"/>
            </a:endParaRPr>
          </a:p>
          <a:p>
            <a:pPr rtl="0" latinLnBrk="0"/>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Better explain transition from bubble 4 to bubble 6</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14</a:t>
            </a:fld>
            <a:endParaRPr lang="en-US"/>
          </a:p>
        </p:txBody>
      </p:sp>
    </p:spTree>
    <p:extLst>
      <p:ext uri="{BB962C8B-B14F-4D97-AF65-F5344CB8AC3E}">
        <p14:creationId xmlns:p14="http://schemas.microsoft.com/office/powerpoint/2010/main" val="4253676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spcBef>
                <a:spcPts val="0"/>
              </a:spcBef>
              <a:spcAft>
                <a:spcPts val="0"/>
              </a:spcAft>
              <a:buNone/>
            </a:pPr>
            <a:r>
              <a:rPr lang="en-US" b="1" dirty="0" smtClean="0"/>
              <a:t>½ MINUTE</a:t>
            </a:r>
          </a:p>
          <a:p>
            <a:pPr marL="0" lvl="0" indent="0" rtl="0">
              <a:spcBef>
                <a:spcPts val="0"/>
              </a:spcBef>
              <a:spcAft>
                <a:spcPts val="0"/>
              </a:spcAft>
              <a:buNone/>
            </a:pPr>
            <a:endParaRPr lang="en-US" b="1" dirty="0" smtClean="0"/>
          </a:p>
          <a:p>
            <a:pPr marL="0" marR="0" lvl="0" indent="0" algn="l" rtl="0">
              <a:lnSpc>
                <a:spcPct val="100000"/>
              </a:lnSpc>
              <a:spcBef>
                <a:spcPts val="0"/>
              </a:spcBef>
              <a:spcAft>
                <a:spcPts val="0"/>
              </a:spcAft>
              <a:buNone/>
            </a:pPr>
            <a:r>
              <a:rPr lang="en-US" dirty="0" smtClean="0"/>
              <a:t>Polish these objectives?</a:t>
            </a:r>
          </a:p>
          <a:p>
            <a:pPr marL="914400" lvl="1" indent="-298450">
              <a:spcBef>
                <a:spcPts val="0"/>
              </a:spcBef>
              <a:spcAft>
                <a:spcPts val="0"/>
              </a:spcAft>
              <a:buSzPts val="1100"/>
              <a:buAutoNum type="alphaLcPeriod"/>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15</a:t>
            </a:fld>
            <a:endParaRPr lang="en-US"/>
          </a:p>
        </p:txBody>
      </p:sp>
    </p:spTree>
    <p:extLst>
      <p:ext uri="{BB962C8B-B14F-4D97-AF65-F5344CB8AC3E}">
        <p14:creationId xmlns:p14="http://schemas.microsoft.com/office/powerpoint/2010/main" val="1130038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strike="sngStrike" kern="1200" dirty="0" smtClean="0">
                <a:solidFill>
                  <a:schemeClr val="tx1"/>
                </a:solidFill>
                <a:effectLst/>
                <a:latin typeface="+mn-lt"/>
                <a:ea typeface="+mn-ea"/>
                <a:cs typeface="+mn-cs"/>
              </a:rPr>
              <a:t>-Model slide:</a:t>
            </a:r>
          </a:p>
          <a:p>
            <a:r>
              <a:rPr lang="en-US" sz="1200" b="1" strike="sngStrike" kern="1200" dirty="0" smtClean="0">
                <a:solidFill>
                  <a:schemeClr val="tx1"/>
                </a:solidFill>
                <a:effectLst/>
                <a:latin typeface="+mn-lt"/>
                <a:ea typeface="+mn-ea"/>
                <a:cs typeface="+mn-cs"/>
              </a:rPr>
              <a:t>	-Costs: start-up and operating costs</a:t>
            </a:r>
          </a:p>
          <a:p>
            <a:r>
              <a:rPr lang="en-US" sz="1200" b="1" strike="sngStrike" kern="1200" dirty="0" smtClean="0">
                <a:solidFill>
                  <a:schemeClr val="tx1"/>
                </a:solidFill>
                <a:effectLst/>
                <a:latin typeface="+mn-lt"/>
                <a:ea typeface="+mn-ea"/>
                <a:cs typeface="+mn-cs"/>
              </a:rPr>
              <a:t>	-market information: 3 major markets (on top) and then quant/price bullet</a:t>
            </a:r>
          </a:p>
          <a:p>
            <a:r>
              <a:rPr lang="en-US" sz="1200" b="1" strike="sngStrike" kern="1200" dirty="0" smtClean="0">
                <a:solidFill>
                  <a:schemeClr val="tx1"/>
                </a:solidFill>
                <a:effectLst/>
                <a:latin typeface="+mn-lt"/>
                <a:ea typeface="+mn-ea"/>
                <a:cs typeface="+mn-cs"/>
              </a:rPr>
              <a:t>	-biological production -&gt; annual production</a:t>
            </a:r>
          </a:p>
          <a:p>
            <a:r>
              <a:rPr lang="en-US" sz="1200" b="1" strike="sngStrike" kern="1200" dirty="0" smtClean="0">
                <a:solidFill>
                  <a:schemeClr val="tx1"/>
                </a:solidFill>
                <a:effectLst/>
                <a:latin typeface="+mn-lt"/>
                <a:ea typeface="+mn-ea"/>
                <a:cs typeface="+mn-cs"/>
              </a:rPr>
              <a:t>	-Profitability -&gt; Economic Feasibility</a:t>
            </a:r>
          </a:p>
          <a:p>
            <a:r>
              <a:rPr lang="en-US" sz="1200" b="1" strike="sngStrike" kern="1200" dirty="0" smtClean="0">
                <a:solidFill>
                  <a:schemeClr val="tx1"/>
                </a:solidFill>
                <a:effectLst/>
                <a:latin typeface="+mn-lt"/>
                <a:ea typeface="+mn-ea"/>
                <a:cs typeface="+mn-cs"/>
              </a:rPr>
              <a:t>	-bullet points: Net Present Value, Break Even Price, Payout Schedule</a:t>
            </a:r>
          </a:p>
          <a:p>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16</a:t>
            </a:fld>
            <a:endParaRPr lang="en-US"/>
          </a:p>
        </p:txBody>
      </p:sp>
    </p:spTree>
    <p:extLst>
      <p:ext uri="{BB962C8B-B14F-4D97-AF65-F5344CB8AC3E}">
        <p14:creationId xmlns:p14="http://schemas.microsoft.com/office/powerpoint/2010/main" val="2074075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trike="sngStrike" kern="1200" dirty="0" smtClean="0">
                <a:solidFill>
                  <a:schemeClr val="tx1"/>
                </a:solidFill>
                <a:effectLst/>
                <a:latin typeface="+mn-lt"/>
                <a:ea typeface="+mn-ea"/>
                <a:cs typeface="+mn-cs"/>
              </a:rPr>
              <a:t>-visual for assumptions slide (icons or picture)</a:t>
            </a:r>
          </a:p>
          <a:p>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17</a:t>
            </a:fld>
            <a:endParaRPr lang="en-US"/>
          </a:p>
        </p:txBody>
      </p:sp>
    </p:spTree>
    <p:extLst>
      <p:ext uri="{BB962C8B-B14F-4D97-AF65-F5344CB8AC3E}">
        <p14:creationId xmlns:p14="http://schemas.microsoft.com/office/powerpoint/2010/main" val="2074075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-cash flow -&gt; remove annotation on points and in legend, retain location legend. Ensure that y-axis really is profit (or switch label to NPV)</a:t>
            </a:r>
          </a:p>
          <a:p>
            <a:pPr marL="0" lvl="0" indent="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18</a:t>
            </a:fld>
            <a:endParaRPr lang="en-US"/>
          </a:p>
        </p:txBody>
      </p:sp>
    </p:spTree>
    <p:extLst>
      <p:ext uri="{BB962C8B-B14F-4D97-AF65-F5344CB8AC3E}">
        <p14:creationId xmlns:p14="http://schemas.microsoft.com/office/powerpoint/2010/main" val="2027388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-NPV: change y axis to NPV (USD)</a:t>
            </a:r>
          </a:p>
          <a:p>
            <a:r>
              <a:rPr lang="en-US" sz="1200" b="1" kern="1200" dirty="0" smtClean="0">
                <a:solidFill>
                  <a:schemeClr val="tx1"/>
                </a:solidFill>
                <a:effectLst/>
                <a:latin typeface="+mn-lt"/>
                <a:ea typeface="+mn-ea"/>
                <a:cs typeface="+mn-cs"/>
              </a:rPr>
              <a:t>-All graphs: colors, species labels (Genus?), and number tweaking on all y-axes (</a:t>
            </a:r>
            <a:r>
              <a:rPr lang="en-US" sz="1200" b="1" kern="1200" dirty="0" err="1" smtClean="0">
                <a:solidFill>
                  <a:schemeClr val="tx1"/>
                </a:solidFill>
                <a:effectLst/>
                <a:latin typeface="+mn-lt"/>
                <a:ea typeface="+mn-ea"/>
                <a:cs typeface="+mn-cs"/>
              </a:rPr>
              <a:t>sci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notfation</a:t>
            </a:r>
            <a:r>
              <a:rPr lang="en-US" sz="1200" b="1" kern="1200" dirty="0" smtClean="0">
                <a:solidFill>
                  <a:schemeClr val="tx1"/>
                </a:solidFill>
                <a:effectLst/>
                <a:latin typeface="+mn-lt"/>
                <a:ea typeface="+mn-ea"/>
                <a:cs typeface="+mn-cs"/>
              </a:rPr>
              <a:t>, millions scale)</a:t>
            </a:r>
          </a:p>
          <a:p>
            <a:pPr marL="615950" lvl="1" indent="0">
              <a:spcBef>
                <a:spcPts val="0"/>
              </a:spcBef>
              <a:spcAft>
                <a:spcPts val="0"/>
              </a:spcAft>
              <a:buSzPts val="1100"/>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19</a:t>
            </a:fld>
            <a:endParaRPr lang="en-US"/>
          </a:p>
        </p:txBody>
      </p:sp>
    </p:spTree>
    <p:extLst>
      <p:ext uri="{BB962C8B-B14F-4D97-AF65-F5344CB8AC3E}">
        <p14:creationId xmlns:p14="http://schemas.microsoft.com/office/powerpoint/2010/main" val="92879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a:buFontTx/>
              <a:buNone/>
            </a:pPr>
            <a:r>
              <a:rPr lang="en-US" sz="1200" b="1" i="0" u="none" strike="noStrike" kern="1200" dirty="0" smtClean="0">
                <a:solidFill>
                  <a:schemeClr val="tx1"/>
                </a:solidFill>
                <a:effectLst/>
                <a:latin typeface="+mn-lt"/>
                <a:ea typeface="+mn-ea"/>
                <a:cs typeface="+mn-cs"/>
              </a:rPr>
              <a:t>SHAUN</a:t>
            </a:r>
            <a:r>
              <a:rPr lang="en-US" sz="1200" b="1" i="0" u="none" strike="noStrike" kern="1200" baseline="0" dirty="0" smtClean="0">
                <a:solidFill>
                  <a:schemeClr val="tx1"/>
                </a:solidFill>
                <a:effectLst/>
                <a:latin typeface="+mn-lt"/>
                <a:ea typeface="+mn-ea"/>
                <a:cs typeface="+mn-cs"/>
              </a:rPr>
              <a:t> AND SHLEBY:</a:t>
            </a:r>
            <a:endParaRPr lang="en-US" sz="1200" b="1" i="0" u="none" strike="noStrike" kern="1200" dirty="0" smtClean="0">
              <a:solidFill>
                <a:schemeClr val="tx1"/>
              </a:solidFill>
              <a:effectLst/>
              <a:latin typeface="+mn-lt"/>
              <a:ea typeface="+mn-ea"/>
              <a:cs typeface="+mn-cs"/>
            </a:endParaRPr>
          </a:p>
          <a:p>
            <a:pPr marL="171450" indent="-171450" rtl="0">
              <a:buFontTx/>
              <a:buChar char="-"/>
            </a:pPr>
            <a:r>
              <a:rPr lang="en-US" sz="1200" b="0" i="0" u="none" strike="noStrike" kern="1200" dirty="0" smtClean="0">
                <a:solidFill>
                  <a:schemeClr val="tx1"/>
                </a:solidFill>
                <a:effectLst/>
                <a:latin typeface="+mn-lt"/>
                <a:ea typeface="+mn-ea"/>
                <a:cs typeface="+mn-cs"/>
              </a:rPr>
              <a:t>Something</a:t>
            </a:r>
            <a:r>
              <a:rPr lang="en-US" sz="1200" b="0" i="0" u="none" strike="noStrike" kern="1200" baseline="0" dirty="0" smtClean="0">
                <a:solidFill>
                  <a:schemeClr val="tx1"/>
                </a:solidFill>
                <a:effectLst/>
                <a:latin typeface="+mn-lt"/>
                <a:ea typeface="+mn-ea"/>
                <a:cs typeface="+mn-cs"/>
              </a:rPr>
              <a:t> to convey the bolded key facts below</a:t>
            </a:r>
          </a:p>
          <a:p>
            <a:pPr marL="0" indent="0" rtl="0">
              <a:buFontTx/>
              <a:buNone/>
            </a:pPr>
            <a:endParaRPr lang="en-US" sz="1200" b="1" i="0" u="none" strike="noStrike" kern="1200" baseline="0" dirty="0" smtClean="0">
              <a:solidFill>
                <a:schemeClr val="tx1"/>
              </a:solidFill>
              <a:effectLst/>
              <a:latin typeface="+mn-lt"/>
              <a:ea typeface="+mn-ea"/>
              <a:cs typeface="+mn-cs"/>
            </a:endParaRPr>
          </a:p>
          <a:p>
            <a:pPr marL="171450" indent="-171450" rtl="0">
              <a:buFontTx/>
              <a:buChar char="-"/>
            </a:pPr>
            <a:endParaRPr lang="en-US" sz="1200" b="1" i="0" u="none" strike="noStrike" kern="1200" baseline="0" dirty="0" smtClean="0">
              <a:solidFill>
                <a:schemeClr val="tx1"/>
              </a:solidFill>
              <a:effectLst/>
              <a:latin typeface="+mn-lt"/>
              <a:ea typeface="+mn-ea"/>
              <a:cs typeface="+mn-cs"/>
            </a:endParaRPr>
          </a:p>
          <a:p>
            <a:pPr marL="171450" indent="-171450" rtl="0">
              <a:buFontTx/>
              <a:buChar char="-"/>
            </a:pPr>
            <a:endParaRPr lang="en-US" sz="1200" b="1" i="0" u="none" strike="noStrike" kern="1200" dirty="0" smtClean="0">
              <a:solidFill>
                <a:schemeClr val="tx1"/>
              </a:solidFill>
              <a:effectLst/>
              <a:latin typeface="+mn-lt"/>
              <a:ea typeface="+mn-ea"/>
              <a:cs typeface="+mn-cs"/>
            </a:endParaRPr>
          </a:p>
          <a:p>
            <a:pPr marL="0" indent="0" rtl="0">
              <a:buFontTx/>
              <a:buNone/>
            </a:pPr>
            <a:endParaRPr lang="en-US" sz="1200" b="1" i="0" u="none" strike="noStrike" kern="1200" dirty="0" smtClean="0">
              <a:solidFill>
                <a:schemeClr val="tx1"/>
              </a:solidFill>
              <a:effectLst/>
              <a:latin typeface="+mn-lt"/>
              <a:ea typeface="+mn-ea"/>
              <a:cs typeface="+mn-cs"/>
            </a:endParaRPr>
          </a:p>
          <a:p>
            <a:pPr marL="0" indent="0" rtl="0">
              <a:buFontTx/>
              <a:buNone/>
            </a:pPr>
            <a:r>
              <a:rPr lang="en-US" sz="1200" b="0" i="0" u="none" strike="noStrike" kern="1200" dirty="0" smtClean="0">
                <a:solidFill>
                  <a:schemeClr val="tx1"/>
                </a:solidFill>
                <a:effectLst/>
                <a:latin typeface="+mn-lt"/>
                <a:ea typeface="+mn-ea"/>
                <a:cs typeface="+mn-cs"/>
              </a:rPr>
              <a:t>TALKING</a:t>
            </a:r>
            <a:r>
              <a:rPr lang="en-US" sz="1200" b="0" i="0" u="none" strike="noStrike" kern="1200" baseline="0" dirty="0" smtClean="0">
                <a:solidFill>
                  <a:schemeClr val="tx1"/>
                </a:solidFill>
                <a:effectLst/>
                <a:latin typeface="+mn-lt"/>
                <a:ea typeface="+mn-ea"/>
                <a:cs typeface="+mn-cs"/>
              </a:rPr>
              <a:t> POINTS:</a:t>
            </a:r>
            <a:endParaRPr lang="en-US" sz="1200" b="0" i="0" u="none" strike="noStrike"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smtClean="0">
                <a:solidFill>
                  <a:schemeClr val="tx1"/>
                </a:solidFill>
                <a:effectLst/>
                <a:latin typeface="+mn-lt"/>
                <a:ea typeface="+mn-ea"/>
                <a:cs typeface="+mn-cs"/>
              </a:rPr>
              <a:t>Aquaculture</a:t>
            </a:r>
            <a:r>
              <a:rPr lang="en-US" sz="1200" b="0" i="0" u="none" strike="noStrike" kern="1200" baseline="0" dirty="0" smtClean="0">
                <a:solidFill>
                  <a:schemeClr val="tx1"/>
                </a:solidFill>
                <a:effectLst/>
                <a:latin typeface="+mn-lt"/>
                <a:ea typeface="+mn-ea"/>
                <a:cs typeface="+mn-cs"/>
              </a:rPr>
              <a:t> </a:t>
            </a:r>
            <a:r>
              <a:rPr lang="en-US" sz="1200" b="1" i="0" u="none" strike="noStrike" kern="1200" baseline="0" dirty="0" smtClean="0">
                <a:solidFill>
                  <a:schemeClr val="tx1"/>
                </a:solidFill>
                <a:effectLst/>
                <a:latin typeface="+mn-lt"/>
                <a:ea typeface="+mn-ea"/>
                <a:cs typeface="+mn-cs"/>
              </a:rPr>
              <a:t>production</a:t>
            </a:r>
            <a:r>
              <a:rPr lang="en-US" sz="1200" b="0" i="0" u="none" strike="noStrike" kern="1200" baseline="0" dirty="0" smtClean="0">
                <a:solidFill>
                  <a:schemeClr val="tx1"/>
                </a:solidFill>
                <a:effectLst/>
                <a:latin typeface="+mn-lt"/>
                <a:ea typeface="+mn-ea"/>
                <a:cs typeface="+mn-cs"/>
              </a:rPr>
              <a:t> </a:t>
            </a:r>
            <a:r>
              <a:rPr lang="en-US" sz="1200" b="1" i="0" u="none" strike="noStrike" kern="1200" baseline="0" dirty="0" smtClean="0">
                <a:solidFill>
                  <a:schemeClr val="tx1"/>
                </a:solidFill>
                <a:effectLst/>
                <a:latin typeface="+mn-lt"/>
                <a:ea typeface="+mn-ea"/>
                <a:cs typeface="+mn-cs"/>
              </a:rPr>
              <a:t>has</a:t>
            </a:r>
            <a:r>
              <a:rPr lang="en-US" sz="1200" b="0" i="0" u="none" strike="noStrike" kern="1200" baseline="0" dirty="0" smtClean="0">
                <a:solidFill>
                  <a:schemeClr val="tx1"/>
                </a:solidFill>
                <a:effectLst/>
                <a:latin typeface="+mn-lt"/>
                <a:ea typeface="+mn-ea"/>
                <a:cs typeface="+mn-cs"/>
              </a:rPr>
              <a:t> </a:t>
            </a:r>
            <a:r>
              <a:rPr lang="en-US" sz="1200" b="1" i="0" u="none" strike="noStrike" kern="1200" baseline="0" dirty="0" smtClean="0">
                <a:solidFill>
                  <a:schemeClr val="tx1"/>
                </a:solidFill>
                <a:effectLst/>
                <a:latin typeface="+mn-lt"/>
                <a:ea typeface="+mn-ea"/>
                <a:cs typeface="+mn-cs"/>
              </a:rPr>
              <a:t>been steadily increasing globally</a:t>
            </a:r>
            <a:r>
              <a:rPr lang="en-US" sz="1200" b="0" i="0" u="none" strike="noStrike" kern="1200" baseline="0" dirty="0" smtClean="0">
                <a:solidFill>
                  <a:schemeClr val="tx1"/>
                </a:solidFill>
                <a:effectLst/>
                <a:latin typeface="+mn-lt"/>
                <a:ea typeface="+mn-ea"/>
                <a:cs typeface="+mn-cs"/>
              </a:rPr>
              <a:t>, a sector that is not considered as much is seaweed, which takes up </a:t>
            </a:r>
            <a:r>
              <a:rPr lang="en-US" sz="1200" b="1" i="0" u="none" strike="noStrike" kern="1200" baseline="0" dirty="0" smtClean="0">
                <a:solidFill>
                  <a:schemeClr val="tx1"/>
                </a:solidFill>
                <a:effectLst/>
                <a:latin typeface="+mn-lt"/>
                <a:ea typeface="+mn-ea"/>
                <a:cs typeface="+mn-cs"/>
              </a:rPr>
              <a:t>25% of all production</a:t>
            </a:r>
            <a:endParaRPr lang="en-US" sz="1200" b="1" i="0" u="none" strike="noStrike" kern="1200" dirty="0" smtClean="0">
              <a:solidFill>
                <a:schemeClr val="tx1"/>
              </a:solidFill>
              <a:effectLst/>
              <a:latin typeface="+mn-lt"/>
              <a:ea typeface="+mn-ea"/>
              <a:cs typeface="+mn-cs"/>
            </a:endParaRPr>
          </a:p>
          <a:p>
            <a:pPr marL="171450" indent="-171450" rtl="0">
              <a:buFontTx/>
              <a:buChar char="-"/>
            </a:pPr>
            <a:r>
              <a:rPr lang="en-US" sz="1200" b="0" i="0" u="none" strike="noStrike" kern="1200" dirty="0" smtClean="0">
                <a:solidFill>
                  <a:schemeClr val="tx1"/>
                </a:solidFill>
                <a:effectLst/>
                <a:latin typeface="+mn-lt"/>
                <a:ea typeface="+mn-ea"/>
                <a:cs typeface="+mn-cs"/>
              </a:rPr>
              <a:t>The total market is valued over </a:t>
            </a:r>
            <a:r>
              <a:rPr lang="en-US" sz="1200" b="1" i="0" u="none" strike="noStrike" kern="1200" dirty="0" smtClean="0">
                <a:solidFill>
                  <a:schemeClr val="tx1"/>
                </a:solidFill>
                <a:effectLst/>
                <a:latin typeface="+mn-lt"/>
                <a:ea typeface="+mn-ea"/>
                <a:cs typeface="+mn-cs"/>
              </a:rPr>
              <a:t>6 billion dollars</a:t>
            </a:r>
            <a:r>
              <a:rPr lang="en-US" sz="1200" b="0" i="0" u="none" strike="noStrike" kern="1200" dirty="0" smtClean="0">
                <a:solidFill>
                  <a:schemeClr val="tx1"/>
                </a:solidFill>
                <a:effectLst/>
                <a:latin typeface="+mn-lt"/>
                <a:ea typeface="+mn-ea"/>
                <a:cs typeface="+mn-cs"/>
              </a:rPr>
              <a:t> and over </a:t>
            </a:r>
            <a:r>
              <a:rPr lang="en-US" sz="1200" b="1" i="0" u="none" strike="noStrike" kern="1200" dirty="0" smtClean="0">
                <a:solidFill>
                  <a:schemeClr val="tx1"/>
                </a:solidFill>
                <a:effectLst/>
                <a:latin typeface="+mn-lt"/>
                <a:ea typeface="+mn-ea"/>
                <a:cs typeface="+mn-cs"/>
              </a:rPr>
              <a:t>80% of this is utilized for human consumption </a:t>
            </a:r>
            <a:r>
              <a:rPr lang="en-US" sz="1200" b="0" i="0" u="none" strike="noStrike" kern="1200" dirty="0" smtClean="0">
                <a:solidFill>
                  <a:schemeClr val="tx1"/>
                </a:solidFill>
                <a:effectLst/>
                <a:latin typeface="+mn-lt"/>
                <a:ea typeface="+mn-ea"/>
                <a:cs typeface="+mn-cs"/>
              </a:rPr>
              <a:t>through direct or processed product.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smtClean="0">
                <a:solidFill>
                  <a:schemeClr val="tx1"/>
                </a:solidFill>
                <a:effectLst/>
                <a:latin typeface="+mn-lt"/>
                <a:ea typeface="+mn-ea"/>
                <a:cs typeface="+mn-cs"/>
              </a:rPr>
              <a:t>Demand for seaweed has been</a:t>
            </a:r>
            <a:r>
              <a:rPr lang="en-US" sz="1200" b="0" i="0" u="none" strike="noStrike" kern="1200" baseline="0" dirty="0" smtClean="0">
                <a:solidFill>
                  <a:schemeClr val="tx1"/>
                </a:solidFill>
                <a:effectLst/>
                <a:latin typeface="+mn-lt"/>
                <a:ea typeface="+mn-ea"/>
                <a:cs typeface="+mn-cs"/>
              </a:rPr>
              <a:t> increasing </a:t>
            </a:r>
            <a:r>
              <a:rPr lang="en-US" sz="1200" b="0" i="0" u="none" strike="noStrike" kern="1200" dirty="0" smtClean="0">
                <a:solidFill>
                  <a:schemeClr val="tx1"/>
                </a:solidFill>
                <a:effectLst/>
                <a:latin typeface="+mn-lt"/>
                <a:ea typeface="+mn-ea"/>
                <a:cs typeface="+mn-cs"/>
              </a:rPr>
              <a:t>in the US (</a:t>
            </a:r>
            <a:r>
              <a:rPr lang="en-US" sz="1200" b="0" i="0" u="none" strike="noStrike" kern="1200" dirty="0" err="1" smtClean="0">
                <a:solidFill>
                  <a:schemeClr val="tx1"/>
                </a:solidFill>
                <a:effectLst/>
                <a:latin typeface="+mn-lt"/>
                <a:ea typeface="+mn-ea"/>
                <a:cs typeface="+mn-cs"/>
              </a:rPr>
              <a:t>Nayar</a:t>
            </a:r>
            <a:r>
              <a:rPr lang="en-US" sz="1200" b="0" i="0" u="none" strike="noStrike" kern="1200" dirty="0" smtClean="0">
                <a:solidFill>
                  <a:schemeClr val="tx1"/>
                </a:solidFill>
                <a:effectLst/>
                <a:latin typeface="+mn-lt"/>
                <a:ea typeface="+mn-ea"/>
                <a:cs typeface="+mn-cs"/>
              </a:rPr>
              <a:t> and </a:t>
            </a:r>
            <a:r>
              <a:rPr lang="en-US" sz="1200" b="0" i="0" u="none" strike="noStrike" kern="1200" dirty="0" err="1" smtClean="0">
                <a:solidFill>
                  <a:schemeClr val="tx1"/>
                </a:solidFill>
                <a:effectLst/>
                <a:latin typeface="+mn-lt"/>
                <a:ea typeface="+mn-ea"/>
                <a:cs typeface="+mn-cs"/>
              </a:rPr>
              <a:t>Bott</a:t>
            </a:r>
            <a:r>
              <a:rPr lang="en-US" sz="1200" b="0" i="0" u="none" strike="noStrike" kern="1200" dirty="0" smtClean="0">
                <a:solidFill>
                  <a:schemeClr val="tx1"/>
                </a:solidFill>
                <a:effectLst/>
                <a:latin typeface="+mn-lt"/>
                <a:ea typeface="+mn-ea"/>
                <a:cs typeface="+mn-cs"/>
              </a:rPr>
              <a:t> 2014, West et al., 2016).</a:t>
            </a:r>
            <a:r>
              <a:rPr lang="en-US" sz="1200" b="0" i="0" u="none" strike="noStrike" kern="1200" baseline="0" dirty="0" smtClean="0">
                <a:solidFill>
                  <a:schemeClr val="tx1"/>
                </a:solidFill>
                <a:effectLst/>
                <a:latin typeface="+mn-lt"/>
                <a:ea typeface="+mn-ea"/>
                <a:cs typeface="+mn-cs"/>
              </a:rPr>
              <a:t> There has been some growth in the high-end or niche health food market, </a:t>
            </a:r>
            <a:r>
              <a:rPr lang="en-US" sz="1200" b="0" i="0" u="sng" strike="noStrike" kern="1200" baseline="0" dirty="0" smtClean="0">
                <a:solidFill>
                  <a:schemeClr val="tx1"/>
                </a:solidFill>
                <a:effectLst/>
                <a:latin typeface="+mn-lt"/>
                <a:ea typeface="+mn-ea"/>
                <a:cs typeface="+mn-cs"/>
              </a:rPr>
              <a:t>but over </a:t>
            </a:r>
            <a:r>
              <a:rPr lang="en-US" sz="1200" b="1" i="0" u="sng" strike="noStrike" kern="1200" baseline="0" dirty="0" smtClean="0">
                <a:solidFill>
                  <a:schemeClr val="tx1"/>
                </a:solidFill>
                <a:effectLst/>
                <a:latin typeface="+mn-lt"/>
                <a:ea typeface="+mn-ea"/>
                <a:cs typeface="+mn-cs"/>
              </a:rPr>
              <a:t>90% of the supply is imported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effectLst/>
                <a:latin typeface="+mn-lt"/>
                <a:ea typeface="+mn-ea"/>
                <a:cs typeface="+mn-cs"/>
              </a:rPr>
              <a:t>Maine and Hawaii currently produce the greatest amount of domestic supply, but much of it is also exported. </a:t>
            </a:r>
            <a:endParaRPr lang="en-US" sz="1200" b="1" i="0" u="sng" strike="noStrike"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sz="1200" b="0" i="0" u="none" strike="noStrike" kern="1200" baseline="0" dirty="0" smtClean="0">
                <a:solidFill>
                  <a:schemeClr val="tx1"/>
                </a:solidFill>
                <a:effectLst/>
                <a:latin typeface="+mn-lt"/>
                <a:ea typeface="+mn-ea"/>
                <a:cs typeface="+mn-cs"/>
              </a:rPr>
              <a:t>- As our demand continues to grow, our environmental footprint will increase substantially &lt;&lt;&lt;&lt;&lt;&lt;&lt; Need to improve wording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NOTE: SOMEWHERE ADD IN FOCUS OF FOOD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2</a:t>
            </a:fld>
            <a:endParaRPr lang="en-US"/>
          </a:p>
        </p:txBody>
      </p:sp>
    </p:spTree>
    <p:extLst>
      <p:ext uri="{BB962C8B-B14F-4D97-AF65-F5344CB8AC3E}">
        <p14:creationId xmlns:p14="http://schemas.microsoft.com/office/powerpoint/2010/main" val="402924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-pyramid: finish visual, add price points (get Price points?)</a:t>
            </a:r>
          </a:p>
          <a:p>
            <a:r>
              <a:rPr lang="en-US" sz="1200" kern="1200" dirty="0" smtClean="0">
                <a:solidFill>
                  <a:schemeClr val="tx1"/>
                </a:solidFill>
                <a:effectLst/>
                <a:latin typeface="+mn-lt"/>
                <a:ea typeface="+mn-ea"/>
                <a:cs typeface="+mn-cs"/>
              </a:rPr>
              <a:t>-pyramid: need to convey three pieces of info: what is sold, location, price point (how do we confer)</a:t>
            </a:r>
          </a:p>
          <a:p>
            <a:r>
              <a:rPr lang="en-US" sz="1200" kern="1200" dirty="0" smtClean="0">
                <a:solidFill>
                  <a:schemeClr val="tx1"/>
                </a:solidFill>
                <a:effectLst/>
                <a:latin typeface="+mn-lt"/>
                <a:ea typeface="+mn-ea"/>
                <a:cs typeface="+mn-cs"/>
              </a:rPr>
              <a:t>Pyramid: ask Shelby: what do we call these markets (“what is sold”)?</a:t>
            </a:r>
          </a:p>
          <a:p>
            <a:pPr marL="615950" lvl="1" indent="0">
              <a:spcBef>
                <a:spcPts val="0"/>
              </a:spcBef>
              <a:spcAft>
                <a:spcPts val="0"/>
              </a:spcAft>
              <a:buSzPts val="1100"/>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20</a:t>
            </a:fld>
            <a:endParaRPr lang="en-US"/>
          </a:p>
        </p:txBody>
      </p:sp>
    </p:spTree>
    <p:extLst>
      <p:ext uri="{BB962C8B-B14F-4D97-AF65-F5344CB8AC3E}">
        <p14:creationId xmlns:p14="http://schemas.microsoft.com/office/powerpoint/2010/main" val="585361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-market scenarios cash flow: replace price legend with locations (SoCal, Hawaii, Global)</a:t>
            </a:r>
          </a:p>
          <a:p>
            <a:r>
              <a:rPr lang="en-US" sz="1200" kern="1200" dirty="0" smtClean="0">
                <a:solidFill>
                  <a:schemeClr val="tx1"/>
                </a:solidFill>
                <a:effectLst/>
                <a:latin typeface="+mn-lt"/>
                <a:ea typeface="+mn-ea"/>
                <a:cs typeface="+mn-cs"/>
              </a:rPr>
              <a:t>-market scenarios cash flow: scale y – axis to make numbers pop! Cap at 2.5-4 million</a:t>
            </a:r>
          </a:p>
          <a:p>
            <a:pPr marL="615950" lvl="1" indent="0">
              <a:spcBef>
                <a:spcPts val="0"/>
              </a:spcBef>
              <a:spcAft>
                <a:spcPts val="0"/>
              </a:spcAft>
              <a:buSzPts val="1100"/>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21</a:t>
            </a:fld>
            <a:endParaRPr lang="en-US"/>
          </a:p>
        </p:txBody>
      </p:sp>
    </p:spTree>
    <p:extLst>
      <p:ext uri="{BB962C8B-B14F-4D97-AF65-F5344CB8AC3E}">
        <p14:creationId xmlns:p14="http://schemas.microsoft.com/office/powerpoint/2010/main" val="990448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-summary slide: infographic or icons for three key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 environmental conditions and seaweed growth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 price point and quantity demanded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lvl="0" indent="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22</a:t>
            </a:fld>
            <a:endParaRPr lang="en-US"/>
          </a:p>
        </p:txBody>
      </p:sp>
    </p:spTree>
    <p:extLst>
      <p:ext uri="{BB962C8B-B14F-4D97-AF65-F5344CB8AC3E}">
        <p14:creationId xmlns:p14="http://schemas.microsoft.com/office/powerpoint/2010/main" val="1020983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return to the triangle of barriers here to discuss the above talking points. We can either bring back that visual</a:t>
            </a:r>
            <a:r>
              <a:rPr lang="en-US" baseline="0" dirty="0" smtClean="0"/>
              <a:t> or I can just reference it</a:t>
            </a:r>
          </a:p>
          <a:p>
            <a:endParaRPr lang="en-US" baseline="0" dirty="0" smtClean="0"/>
          </a:p>
          <a:p>
            <a:r>
              <a:rPr lang="en-US" baseline="0" dirty="0" smtClean="0"/>
              <a:t>Don’t love my bullet points as they are, I’ll try to come back to them shortly</a:t>
            </a:r>
          </a:p>
          <a:p>
            <a:endParaRPr lang="en-US" baseline="0" dirty="0" smtClean="0"/>
          </a:p>
          <a:p>
            <a:r>
              <a:rPr lang="en-US" baseline="0" dirty="0" smtClean="0"/>
              <a:t>ALSO!!!!!!! PERMITTING SHOULD BE THE PAPER ICON, AND THE HEAD IS KNOWLEDGE GAPS</a:t>
            </a: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23</a:t>
            </a:fld>
            <a:endParaRPr lang="en-US"/>
          </a:p>
        </p:txBody>
      </p:sp>
    </p:spTree>
    <p:extLst>
      <p:ext uri="{BB962C8B-B14F-4D97-AF65-F5344CB8AC3E}">
        <p14:creationId xmlns:p14="http://schemas.microsoft.com/office/powerpoint/2010/main" val="3545460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Have our model</a:t>
            </a:r>
            <a:r>
              <a:rPr lang="en-US" baseline="0" dirty="0" smtClean="0"/>
              <a:t> system, which is a 25 acre mussel farm currently producing mussels at full capacity. So, if we want to access any of the benefits of co-culture such as economic diversification, we will need to reduce the acreage being used for mussels and replace it with seaweed. </a:t>
            </a:r>
          </a:p>
          <a:p>
            <a:endParaRPr lang="en-US" dirty="0" smtClean="0"/>
          </a:p>
          <a:p>
            <a:endParaRPr lang="en-US" dirty="0" smtClean="0"/>
          </a:p>
          <a:p>
            <a:r>
              <a:rPr lang="en-US" dirty="0" smtClean="0"/>
              <a:t>USING OGO</a:t>
            </a:r>
          </a:p>
          <a:p>
            <a:pPr marL="914400" lvl="1" indent="-298450">
              <a:spcBef>
                <a:spcPts val="0"/>
              </a:spcBef>
              <a:spcAft>
                <a:spcPts val="0"/>
              </a:spcAft>
              <a:buSzPts val="1100"/>
              <a:buAutoNum type="alphaLcPeriod"/>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24</a:t>
            </a:fld>
            <a:endParaRPr lang="en-US"/>
          </a:p>
        </p:txBody>
      </p:sp>
    </p:spTree>
    <p:extLst>
      <p:ext uri="{BB962C8B-B14F-4D97-AF65-F5344CB8AC3E}">
        <p14:creationId xmlns:p14="http://schemas.microsoft.com/office/powerpoint/2010/main" val="885998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Have our model</a:t>
            </a:r>
            <a:r>
              <a:rPr lang="en-US" baseline="0" dirty="0" smtClean="0"/>
              <a:t> system, which is a 25 acre mussel farm currently producing mussels at full capacity. So, if we want to access any of the benefits of co-culture such as economic diversification, we will need to reduce the acreage being used for mussels and replace it with seaweed. </a:t>
            </a:r>
          </a:p>
          <a:p>
            <a:endParaRPr lang="en-US" dirty="0" smtClean="0"/>
          </a:p>
          <a:p>
            <a:endParaRPr lang="en-US" dirty="0" smtClean="0"/>
          </a:p>
          <a:p>
            <a:r>
              <a:rPr lang="en-US" dirty="0" smtClean="0"/>
              <a:t>USING OGO</a:t>
            </a:r>
          </a:p>
          <a:p>
            <a:pPr marL="914400" lvl="1" indent="-298450">
              <a:spcBef>
                <a:spcPts val="0"/>
              </a:spcBef>
              <a:spcAft>
                <a:spcPts val="0"/>
              </a:spcAft>
              <a:buSzPts val="1100"/>
              <a:buAutoNum type="alphaLcPeriod"/>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25</a:t>
            </a:fld>
            <a:endParaRPr lang="en-US"/>
          </a:p>
        </p:txBody>
      </p:sp>
    </p:spTree>
    <p:extLst>
      <p:ext uri="{BB962C8B-B14F-4D97-AF65-F5344CB8AC3E}">
        <p14:creationId xmlns:p14="http://schemas.microsoft.com/office/powerpoint/2010/main" val="1372014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Have our model</a:t>
            </a:r>
            <a:r>
              <a:rPr lang="en-US" baseline="0" dirty="0" smtClean="0"/>
              <a:t> system, which is a 25 acre mussel farm currently producing mussels at full capacity. So, if we want to access any of the benefits of co-culture such as economic diversification, we will need to reduce the acreage being used for mussels and replace it with seaweed. </a:t>
            </a:r>
          </a:p>
          <a:p>
            <a:endParaRPr lang="en-US" dirty="0" smtClean="0"/>
          </a:p>
          <a:p>
            <a:endParaRPr lang="en-US" dirty="0" smtClean="0"/>
          </a:p>
          <a:p>
            <a:r>
              <a:rPr lang="en-US" dirty="0" smtClean="0"/>
              <a:t>USING OGO</a:t>
            </a:r>
          </a:p>
          <a:p>
            <a:pPr marL="914400" lvl="1" indent="-298450">
              <a:spcBef>
                <a:spcPts val="0"/>
              </a:spcBef>
              <a:spcAft>
                <a:spcPts val="0"/>
              </a:spcAft>
              <a:buSzPts val="1100"/>
              <a:buAutoNum type="alphaLcPeriod"/>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26</a:t>
            </a:fld>
            <a:endParaRPr lang="en-US"/>
          </a:p>
        </p:txBody>
      </p:sp>
    </p:spTree>
    <p:extLst>
      <p:ext uri="{BB962C8B-B14F-4D97-AF65-F5344CB8AC3E}">
        <p14:creationId xmlns:p14="http://schemas.microsoft.com/office/powerpoint/2010/main" val="3726486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Have our model</a:t>
            </a:r>
            <a:r>
              <a:rPr lang="en-US" baseline="0" dirty="0" smtClean="0"/>
              <a:t> system, which is a 25 acre mussel farm currently producing mussels at full capacity. So, if we want to access any of the benefits of co-culture such as economic diversification, we will need to reduce the acreage being used for mussels and replace it with seaweed. </a:t>
            </a:r>
          </a:p>
          <a:p>
            <a:endParaRPr lang="en-US" dirty="0" smtClean="0"/>
          </a:p>
          <a:p>
            <a:endParaRPr lang="en-US" dirty="0" smtClean="0"/>
          </a:p>
          <a:p>
            <a:r>
              <a:rPr lang="en-US" dirty="0" smtClean="0"/>
              <a:t>USING OGO</a:t>
            </a:r>
          </a:p>
          <a:p>
            <a:pPr marL="914400" lvl="1" indent="-298450">
              <a:spcBef>
                <a:spcPts val="0"/>
              </a:spcBef>
              <a:spcAft>
                <a:spcPts val="0"/>
              </a:spcAft>
              <a:buSzPts val="1100"/>
              <a:buAutoNum type="alphaLcPeriod"/>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27</a:t>
            </a:fld>
            <a:endParaRPr lang="en-US"/>
          </a:p>
        </p:txBody>
      </p:sp>
    </p:spTree>
    <p:extLst>
      <p:ext uri="{BB962C8B-B14F-4D97-AF65-F5344CB8AC3E}">
        <p14:creationId xmlns:p14="http://schemas.microsoft.com/office/powerpoint/2010/main" val="891229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Mussel to Seaweed ratio 7:18 acres</a:t>
            </a:r>
          </a:p>
          <a:p>
            <a:endParaRPr lang="en-US" sz="1200" dirty="0" smtClean="0">
              <a:latin typeface="Times New Roman" charset="0"/>
              <a:ea typeface="Times New Roman" charset="0"/>
              <a:cs typeface="Times New Roman" charset="0"/>
            </a:endParaRPr>
          </a:p>
          <a:p>
            <a:r>
              <a:rPr lang="en-US" sz="1200" dirty="0" smtClean="0">
                <a:latin typeface="Times New Roman" charset="0"/>
                <a:ea typeface="Times New Roman" charset="0"/>
                <a:cs typeface="Times New Roman" charset="0"/>
              </a:rPr>
              <a:t>Increase profits by </a:t>
            </a: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28</a:t>
            </a:fld>
            <a:endParaRPr lang="en-US"/>
          </a:p>
        </p:txBody>
      </p:sp>
    </p:spTree>
    <p:extLst>
      <p:ext uri="{BB962C8B-B14F-4D97-AF65-F5344CB8AC3E}">
        <p14:creationId xmlns:p14="http://schemas.microsoft.com/office/powerpoint/2010/main" val="179570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Switching quant of </a:t>
            </a:r>
            <a:r>
              <a:rPr lang="en-US" sz="1200" b="1" kern="1200" dirty="0" err="1" smtClean="0">
                <a:solidFill>
                  <a:schemeClr val="tx1"/>
                </a:solidFill>
                <a:effectLst/>
                <a:latin typeface="+mn-lt"/>
                <a:ea typeface="+mn-ea"/>
                <a:cs typeface="+mn-cs"/>
              </a:rPr>
              <a:t>env</a:t>
            </a:r>
            <a:r>
              <a:rPr lang="en-US" sz="1200" b="1" kern="1200" dirty="0" smtClean="0">
                <a:solidFill>
                  <a:schemeClr val="tx1"/>
                </a:solidFill>
                <a:effectLst/>
                <a:latin typeface="+mn-lt"/>
                <a:ea typeface="+mn-ea"/>
                <a:cs typeface="+mn-cs"/>
              </a:rPr>
              <a:t> benefits and marketing </a:t>
            </a:r>
            <a:endParaRPr lang="en-US" sz="1200" b="1"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7DB922E-5540-394D-8A61-46E59D911865}" type="slidenum">
              <a:rPr lang="en-US" smtClean="0"/>
              <a:t>29</a:t>
            </a:fld>
            <a:endParaRPr lang="en-US"/>
          </a:p>
        </p:txBody>
      </p:sp>
    </p:spTree>
    <p:extLst>
      <p:ext uri="{BB962C8B-B14F-4D97-AF65-F5344CB8AC3E}">
        <p14:creationId xmlns:p14="http://schemas.microsoft.com/office/powerpoint/2010/main" val="1420022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SHAUN</a:t>
            </a:r>
            <a:r>
              <a:rPr lang="en-US" sz="1200" b="1" i="0" u="none" strike="noStrike" kern="1200" baseline="0" dirty="0" smtClean="0">
                <a:solidFill>
                  <a:schemeClr val="tx1"/>
                </a:solidFill>
                <a:effectLst/>
                <a:latin typeface="+mn-lt"/>
                <a:ea typeface="+mn-ea"/>
                <a:cs typeface="+mn-cs"/>
              </a:rPr>
              <a:t> AND SHLEBY:</a:t>
            </a:r>
            <a:endParaRPr lang="en-US" sz="1200" b="1" i="0" u="none" strike="noStrike"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smtClean="0">
                <a:solidFill>
                  <a:schemeClr val="tx1"/>
                </a:solidFill>
                <a:effectLst/>
                <a:latin typeface="+mn-lt"/>
                <a:ea typeface="+mn-ea"/>
                <a:cs typeface="+mn-cs"/>
              </a:rPr>
              <a:t>SOME AWESOME</a:t>
            </a:r>
            <a:r>
              <a:rPr lang="en-US" sz="1200" b="0" i="0" u="none" strike="noStrike" kern="1200" baseline="0" dirty="0" smtClean="0">
                <a:solidFill>
                  <a:schemeClr val="tx1"/>
                </a:solidFill>
                <a:effectLst/>
                <a:latin typeface="+mn-lt"/>
                <a:ea typeface="+mn-ea"/>
                <a:cs typeface="+mn-cs"/>
              </a:rPr>
              <a:t> PICTURE REPRESENTING MACROALGAE PRODUCTIVITY OF SOUTHERN CA BIGHT.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effectLst/>
                <a:latin typeface="+mn-lt"/>
                <a:ea typeface="+mn-ea"/>
                <a:cs typeface="+mn-cs"/>
              </a:rPr>
              <a:t>Here talking about the environmental motivation for our project, bringing it to the local market discussion, and why it’s more sustainable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effectLst/>
                <a:latin typeface="+mn-lt"/>
                <a:ea typeface="+mn-ea"/>
                <a:cs typeface="+mn-cs"/>
              </a:rPr>
              <a:t>Want to give audience a sense of wow seaweed growing super well here in California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effectLst/>
                <a:latin typeface="+mn-lt"/>
                <a:ea typeface="+mn-ea"/>
                <a:cs typeface="+mn-cs"/>
              </a:rPr>
              <a:t>I don’t think so, but do you guys think we need a visual slide or picture that pops in before/after this kelp picture that conveys the bolded stuff in speaking points below? Pasted an infographic above maybe not</a:t>
            </a:r>
            <a:endParaRPr lang="en-US" sz="1200" b="0" i="0" u="none" strike="noStrike"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indent="0" rtl="0">
              <a:buFontTx/>
              <a:buNone/>
            </a:pPr>
            <a:r>
              <a:rPr lang="en-US" sz="1200" b="0" i="0" u="none" strike="noStrike" kern="1200" dirty="0" smtClean="0">
                <a:solidFill>
                  <a:schemeClr val="tx1"/>
                </a:solidFill>
                <a:effectLst/>
                <a:latin typeface="+mn-lt"/>
                <a:ea typeface="+mn-ea"/>
                <a:cs typeface="+mn-cs"/>
              </a:rPr>
              <a:t>TALKING</a:t>
            </a:r>
            <a:r>
              <a:rPr lang="en-US" sz="1200" b="0" i="0" u="none" strike="noStrike" kern="1200" baseline="0" dirty="0" smtClean="0">
                <a:solidFill>
                  <a:schemeClr val="tx1"/>
                </a:solidFill>
                <a:effectLst/>
                <a:latin typeface="+mn-lt"/>
                <a:ea typeface="+mn-ea"/>
                <a:cs typeface="+mn-cs"/>
              </a:rPr>
              <a:t> POINTS:</a:t>
            </a:r>
            <a:endParaRPr lang="en-US" sz="1200" b="0" i="0" u="none" strike="noStrike" kern="1200" dirty="0" smtClean="0">
              <a:solidFill>
                <a:schemeClr val="tx1"/>
              </a:solidFill>
              <a:effectLst/>
              <a:latin typeface="+mn-lt"/>
              <a:ea typeface="+mn-ea"/>
              <a:cs typeface="+mn-cs"/>
            </a:endParaRPr>
          </a:p>
          <a:p>
            <a:pPr marL="171450" indent="-171450" rtl="0">
              <a:buFontTx/>
              <a:buChar char="-"/>
            </a:pPr>
            <a:r>
              <a:rPr lang="en-US" sz="1200" b="0" i="0" u="none" strike="noStrike" kern="1200" baseline="0" dirty="0" smtClean="0">
                <a:solidFill>
                  <a:schemeClr val="tx1"/>
                </a:solidFill>
                <a:effectLst/>
                <a:latin typeface="+mn-lt"/>
                <a:ea typeface="+mn-ea"/>
                <a:cs typeface="+mn-cs"/>
              </a:rPr>
              <a:t>To address this, people in the US are starting to talk about increasing local production of seaweed for local consumers</a:t>
            </a:r>
          </a:p>
          <a:p>
            <a:pPr marL="171450" indent="-171450" rtl="0">
              <a:buFontTx/>
              <a:buChar char="-"/>
            </a:pPr>
            <a:r>
              <a:rPr lang="en-US" sz="1200" b="0" i="0" u="none" strike="noStrike" kern="1200" baseline="0" dirty="0" smtClean="0">
                <a:solidFill>
                  <a:schemeClr val="tx1"/>
                </a:solidFill>
                <a:effectLst/>
                <a:latin typeface="+mn-lt"/>
                <a:ea typeface="+mn-ea"/>
                <a:cs typeface="+mn-cs"/>
              </a:rPr>
              <a:t>Not only would this reduce the environmental footprint of importing seaweed, but we would be able to ensure that the cultivation practices used are sustainable</a:t>
            </a:r>
          </a:p>
          <a:p>
            <a:pPr marL="171450" indent="-171450" rtl="0">
              <a:buFontTx/>
              <a:buChar char="-"/>
            </a:pPr>
            <a:r>
              <a:rPr lang="en-US" sz="1200" b="1" i="0" u="none" strike="noStrike" kern="1200" baseline="0" dirty="0" smtClean="0">
                <a:solidFill>
                  <a:schemeClr val="tx1"/>
                </a:solidFill>
                <a:effectLst/>
                <a:latin typeface="+mn-lt"/>
                <a:ea typeface="+mn-ea"/>
                <a:cs typeface="+mn-cs"/>
              </a:rPr>
              <a:t>Furthermore, there may be added benefits to some of our coastal regions of growing more seaweed locally. As very efficient primary producers, may act as a buffer for local changes in pH, oxygen, CO2, and nutrient &lt;&lt;&lt;&lt;&lt; REWORD</a:t>
            </a:r>
          </a:p>
          <a:p>
            <a:pPr marL="171450" indent="-171450" rtl="0">
              <a:buFontTx/>
              <a:buChar char="-"/>
            </a:pPr>
            <a:endParaRPr lang="en-US" sz="1200" b="0" i="0" u="none" strike="noStrike" kern="1200" dirty="0" smtClean="0">
              <a:solidFill>
                <a:schemeClr val="tx1"/>
              </a:solidFill>
              <a:effectLst/>
              <a:latin typeface="+mn-lt"/>
              <a:ea typeface="+mn-ea"/>
              <a:cs typeface="+mn-cs"/>
            </a:endParaRPr>
          </a:p>
          <a:p>
            <a:pPr marL="171450" indent="-171450" rtl="0">
              <a:buFontTx/>
              <a:buChar char="-"/>
            </a:pPr>
            <a:r>
              <a:rPr lang="en-US" sz="1200" b="0" i="0" u="none" strike="noStrike" kern="1200" dirty="0" smtClean="0">
                <a:solidFill>
                  <a:schemeClr val="tx1"/>
                </a:solidFill>
                <a:effectLst/>
                <a:latin typeface="+mn-lt"/>
                <a:ea typeface="+mn-ea"/>
                <a:cs typeface="+mn-cs"/>
              </a:rPr>
              <a:t>Recent studies have identified </a:t>
            </a:r>
            <a:r>
              <a:rPr lang="en-US" sz="1200" b="0" i="0" u="none" strike="noStrike" kern="1200" baseline="0" dirty="0" smtClean="0">
                <a:solidFill>
                  <a:schemeClr val="tx1"/>
                </a:solidFill>
                <a:effectLst/>
                <a:latin typeface="+mn-lt"/>
                <a:ea typeface="+mn-ea"/>
                <a:cs typeface="+mn-cs"/>
              </a:rPr>
              <a:t>The Southern California Bight as a very productive marine environment and particularly suitable for seaweed growth:</a:t>
            </a:r>
            <a:endParaRPr lang="en-US" sz="1200" b="0" i="0" u="none" strike="noStrike" kern="1200" dirty="0" smtClean="0">
              <a:solidFill>
                <a:schemeClr val="tx1"/>
              </a:solidFill>
              <a:effectLst/>
              <a:latin typeface="+mn-lt"/>
              <a:ea typeface="+mn-ea"/>
              <a:cs typeface="+mn-cs"/>
            </a:endParaRPr>
          </a:p>
          <a:p>
            <a:pPr marL="628650" lvl="1" indent="-171450" rtl="0">
              <a:buFontTx/>
              <a:buChar char="-"/>
            </a:pPr>
            <a:r>
              <a:rPr lang="en-US" sz="1200" b="0" i="0" u="none" strike="noStrike" kern="1200" dirty="0" smtClean="0">
                <a:solidFill>
                  <a:schemeClr val="tx1"/>
                </a:solidFill>
                <a:effectLst/>
                <a:latin typeface="+mn-lt"/>
                <a:ea typeface="+mn-ea"/>
                <a:cs typeface="+mn-cs"/>
              </a:rPr>
              <a:t>Spring upwelling provides a lot of nutrients</a:t>
            </a:r>
          </a:p>
          <a:p>
            <a:pPr marL="628650" lvl="1" indent="-171450" rtl="0">
              <a:buFontTx/>
              <a:buChar char="-"/>
            </a:pPr>
            <a:r>
              <a:rPr lang="en-US" sz="1200" b="0" i="0" u="none" strike="noStrike" kern="1200" dirty="0" smtClean="0">
                <a:solidFill>
                  <a:schemeClr val="tx1"/>
                </a:solidFill>
                <a:effectLst/>
                <a:latin typeface="+mn-lt"/>
                <a:ea typeface="+mn-ea"/>
                <a:cs typeface="+mn-cs"/>
              </a:rPr>
              <a:t>Year-round temperate environment may allow certain seaweeds to grow for longer periods as conditions doesn’t fluctuate as drastically as in Japan or Ireland</a:t>
            </a:r>
            <a:endParaRPr lang="en-US" b="0" dirty="0" smtClean="0">
              <a:effectLst/>
            </a:endParaRPr>
          </a:p>
          <a:p>
            <a:r>
              <a:rPr lang="en-US" dirty="0" smtClean="0"/>
              <a:t/>
            </a:r>
            <a:br>
              <a:rPr lang="en-US" dirty="0" smtClean="0"/>
            </a:br>
            <a:endParaRPr lang="en-US" sz="1200" b="0" i="0" u="none" strike="noStrike" kern="1200" baseline="0" dirty="0" smtClean="0">
              <a:solidFill>
                <a:schemeClr val="tx1"/>
              </a:solidFill>
              <a:effectLst/>
              <a:latin typeface="+mn-lt"/>
              <a:ea typeface="+mn-ea"/>
              <a:cs typeface="+mn-cs"/>
            </a:endParaRPr>
          </a:p>
          <a:p>
            <a:pPr marL="171450" indent="-171450" rtl="0">
              <a:buFontTx/>
              <a:buChar char="-"/>
            </a:pPr>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7DB922E-5540-394D-8A61-46E59D911865}" type="slidenum">
              <a:rPr lang="en-US" smtClean="0"/>
              <a:t>3</a:t>
            </a:fld>
            <a:endParaRPr lang="en-US"/>
          </a:p>
        </p:txBody>
      </p:sp>
    </p:spTree>
    <p:extLst>
      <p:ext uri="{BB962C8B-B14F-4D97-AF65-F5344CB8AC3E}">
        <p14:creationId xmlns:p14="http://schemas.microsoft.com/office/powerpoint/2010/main" val="2608888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sz="1200" kern="1200" dirty="0" smtClean="0">
                <a:solidFill>
                  <a:schemeClr val="tx1"/>
                </a:solidFill>
                <a:effectLst/>
                <a:latin typeface="+mn-lt"/>
                <a:ea typeface="+mn-ea"/>
                <a:cs typeface="+mn-cs"/>
              </a:rPr>
              <a:t>-lol actually do acknowledgement slides</a:t>
            </a:r>
          </a:p>
          <a:p>
            <a:pPr marL="0" lvl="0" indent="0">
              <a:spcBef>
                <a:spcPts val="0"/>
              </a:spcBef>
              <a:spcAft>
                <a:spcPts val="0"/>
              </a:spcAft>
              <a:buNone/>
            </a:pPr>
            <a:r>
              <a:rPr lang="en-US" sz="1200" kern="1200" dirty="0" smtClean="0">
                <a:solidFill>
                  <a:schemeClr val="tx1"/>
                </a:solidFill>
                <a:effectLst/>
                <a:latin typeface="+mn-lt"/>
                <a:ea typeface="+mn-ea"/>
                <a:cs typeface="+mn-cs"/>
              </a:rPr>
              <a:t>	clients</a:t>
            </a:r>
          </a:p>
          <a:p>
            <a:pPr marL="0" lvl="0" indent="0">
              <a:spcBef>
                <a:spcPts val="0"/>
              </a:spcBef>
              <a:spcAft>
                <a:spcPts val="0"/>
              </a:spcAft>
              <a:buNone/>
            </a:pPr>
            <a:r>
              <a:rPr lang="en-US" sz="1200" kern="1200" dirty="0" smtClean="0">
                <a:solidFill>
                  <a:schemeClr val="tx1"/>
                </a:solidFill>
                <a:effectLst/>
                <a:latin typeface="+mn-lt"/>
                <a:ea typeface="+mn-ea"/>
                <a:cs typeface="+mn-cs"/>
              </a:rPr>
              <a:t>	faculty</a:t>
            </a:r>
            <a:r>
              <a:rPr lang="en-US" sz="1200" kern="1200" baseline="0" dirty="0" smtClean="0">
                <a:solidFill>
                  <a:schemeClr val="tx1"/>
                </a:solidFill>
                <a:effectLst/>
                <a:latin typeface="+mn-lt"/>
                <a:ea typeface="+mn-ea"/>
                <a:cs typeface="+mn-cs"/>
              </a:rPr>
              <a:t> advisors</a:t>
            </a:r>
          </a:p>
          <a:p>
            <a:pPr marL="0" lvl="0" indent="0">
              <a:spcBef>
                <a:spcPts val="0"/>
              </a:spcBef>
              <a:spcAft>
                <a:spcPts val="0"/>
              </a:spcAft>
              <a:buNone/>
            </a:pP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phd</a:t>
            </a:r>
            <a:r>
              <a:rPr lang="en-US" sz="1200" kern="1200" baseline="0" dirty="0" smtClean="0">
                <a:solidFill>
                  <a:schemeClr val="tx1"/>
                </a:solidFill>
                <a:effectLst/>
                <a:latin typeface="+mn-lt"/>
                <a:ea typeface="+mn-ea"/>
                <a:cs typeface="+mn-cs"/>
              </a:rPr>
              <a:t> (JESSICA &lt;3)</a:t>
            </a:r>
          </a:p>
          <a:p>
            <a:pPr marL="0" lvl="0" indent="0">
              <a:spcBef>
                <a:spcPts val="0"/>
              </a:spcBef>
              <a:spcAft>
                <a:spcPts val="0"/>
              </a:spcAft>
              <a:buNone/>
            </a:pPr>
            <a:r>
              <a:rPr lang="en-US" sz="1200" kern="1200" baseline="0" dirty="0" smtClean="0">
                <a:solidFill>
                  <a:schemeClr val="tx1"/>
                </a:solidFill>
                <a:effectLst/>
                <a:latin typeface="+mn-lt"/>
                <a:ea typeface="+mn-ea"/>
                <a:cs typeface="+mn-cs"/>
              </a:rPr>
              <a:t>	external advisors</a:t>
            </a:r>
          </a:p>
          <a:p>
            <a:pPr marL="0" lvl="0" indent="0">
              <a:spcBef>
                <a:spcPts val="0"/>
              </a:spcBef>
              <a:spcAft>
                <a:spcPts val="0"/>
              </a:spcAft>
              <a:buNone/>
            </a:pPr>
            <a:r>
              <a:rPr lang="en-US" sz="1200" kern="1200" baseline="0" dirty="0" smtClean="0">
                <a:solidFill>
                  <a:schemeClr val="tx1"/>
                </a:solidFill>
                <a:effectLst/>
                <a:latin typeface="+mn-lt"/>
                <a:ea typeface="+mn-ea"/>
                <a:cs typeface="+mn-cs"/>
              </a:rPr>
              <a:t>	interns</a:t>
            </a:r>
          </a:p>
          <a:p>
            <a:pPr marL="0" lvl="0" indent="0">
              <a:spcBef>
                <a:spcPts val="0"/>
              </a:spcBef>
              <a:spcAft>
                <a:spcPts val="0"/>
              </a:spcAft>
              <a:buNone/>
            </a:pPr>
            <a:r>
              <a:rPr lang="en-US" sz="1200" kern="1200" baseline="0" dirty="0" smtClean="0">
                <a:solidFill>
                  <a:schemeClr val="tx1"/>
                </a:solidFill>
                <a:effectLst/>
                <a:latin typeface="+mn-lt"/>
                <a:ea typeface="+mn-ea"/>
                <a:cs typeface="+mn-cs"/>
              </a:rPr>
              <a:t>	expert consultation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B922E-5540-394D-8A61-46E59D9118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366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sz="1200" kern="1200" dirty="0" smtClean="0">
                <a:solidFill>
                  <a:schemeClr val="tx1"/>
                </a:solidFill>
                <a:effectLst/>
                <a:latin typeface="+mn-lt"/>
                <a:ea typeface="+mn-ea"/>
                <a:cs typeface="+mn-cs"/>
              </a:rPr>
              <a:t>-lol actually do acknowledgement slides</a:t>
            </a:r>
          </a:p>
          <a:p>
            <a:pPr marL="0" lvl="0" indent="0">
              <a:spcBef>
                <a:spcPts val="0"/>
              </a:spcBef>
              <a:spcAft>
                <a:spcPts val="0"/>
              </a:spcAft>
              <a:buNone/>
            </a:pPr>
            <a:r>
              <a:rPr lang="en-US" sz="1200" kern="1200" dirty="0" smtClean="0">
                <a:solidFill>
                  <a:schemeClr val="tx1"/>
                </a:solidFill>
                <a:effectLst/>
                <a:latin typeface="+mn-lt"/>
                <a:ea typeface="+mn-ea"/>
                <a:cs typeface="+mn-cs"/>
              </a:rPr>
              <a:t>	clients</a:t>
            </a:r>
          </a:p>
          <a:p>
            <a:pPr marL="0" lvl="0" indent="0">
              <a:spcBef>
                <a:spcPts val="0"/>
              </a:spcBef>
              <a:spcAft>
                <a:spcPts val="0"/>
              </a:spcAft>
              <a:buNone/>
            </a:pPr>
            <a:r>
              <a:rPr lang="en-US" sz="1200" kern="1200" dirty="0" smtClean="0">
                <a:solidFill>
                  <a:schemeClr val="tx1"/>
                </a:solidFill>
                <a:effectLst/>
                <a:latin typeface="+mn-lt"/>
                <a:ea typeface="+mn-ea"/>
                <a:cs typeface="+mn-cs"/>
              </a:rPr>
              <a:t>	faculty</a:t>
            </a:r>
            <a:r>
              <a:rPr lang="en-US" sz="1200" kern="1200" baseline="0" dirty="0" smtClean="0">
                <a:solidFill>
                  <a:schemeClr val="tx1"/>
                </a:solidFill>
                <a:effectLst/>
                <a:latin typeface="+mn-lt"/>
                <a:ea typeface="+mn-ea"/>
                <a:cs typeface="+mn-cs"/>
              </a:rPr>
              <a:t> advisors</a:t>
            </a:r>
          </a:p>
          <a:p>
            <a:pPr marL="0" lvl="0" indent="0">
              <a:spcBef>
                <a:spcPts val="0"/>
              </a:spcBef>
              <a:spcAft>
                <a:spcPts val="0"/>
              </a:spcAft>
              <a:buNone/>
            </a:pP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phd</a:t>
            </a:r>
            <a:r>
              <a:rPr lang="en-US" sz="1200" kern="1200" baseline="0" dirty="0" smtClean="0">
                <a:solidFill>
                  <a:schemeClr val="tx1"/>
                </a:solidFill>
                <a:effectLst/>
                <a:latin typeface="+mn-lt"/>
                <a:ea typeface="+mn-ea"/>
                <a:cs typeface="+mn-cs"/>
              </a:rPr>
              <a:t> (JESSICA &lt;3)</a:t>
            </a:r>
          </a:p>
          <a:p>
            <a:pPr marL="0" lvl="0" indent="0">
              <a:spcBef>
                <a:spcPts val="0"/>
              </a:spcBef>
              <a:spcAft>
                <a:spcPts val="0"/>
              </a:spcAft>
              <a:buNone/>
            </a:pPr>
            <a:r>
              <a:rPr lang="en-US" sz="1200" kern="1200" baseline="0" dirty="0" smtClean="0">
                <a:solidFill>
                  <a:schemeClr val="tx1"/>
                </a:solidFill>
                <a:effectLst/>
                <a:latin typeface="+mn-lt"/>
                <a:ea typeface="+mn-ea"/>
                <a:cs typeface="+mn-cs"/>
              </a:rPr>
              <a:t>	external advisors</a:t>
            </a:r>
          </a:p>
          <a:p>
            <a:pPr marL="0" lvl="0" indent="0">
              <a:spcBef>
                <a:spcPts val="0"/>
              </a:spcBef>
              <a:spcAft>
                <a:spcPts val="0"/>
              </a:spcAft>
              <a:buNone/>
            </a:pPr>
            <a:r>
              <a:rPr lang="en-US" sz="1200" kern="1200" baseline="0" dirty="0" smtClean="0">
                <a:solidFill>
                  <a:schemeClr val="tx1"/>
                </a:solidFill>
                <a:effectLst/>
                <a:latin typeface="+mn-lt"/>
                <a:ea typeface="+mn-ea"/>
                <a:cs typeface="+mn-cs"/>
              </a:rPr>
              <a:t>	interns</a:t>
            </a:r>
          </a:p>
          <a:p>
            <a:pPr marL="0" lvl="0" indent="0">
              <a:spcBef>
                <a:spcPts val="0"/>
              </a:spcBef>
              <a:spcAft>
                <a:spcPts val="0"/>
              </a:spcAft>
              <a:buNone/>
            </a:pPr>
            <a:r>
              <a:rPr lang="en-US" sz="1200" kern="1200" baseline="0" dirty="0" smtClean="0">
                <a:solidFill>
                  <a:schemeClr val="tx1"/>
                </a:solidFill>
                <a:effectLst/>
                <a:latin typeface="+mn-lt"/>
                <a:ea typeface="+mn-ea"/>
                <a:cs typeface="+mn-cs"/>
              </a:rPr>
              <a:t>	expert consultation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B922E-5540-394D-8A61-46E59D9118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795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smtClean="0"/>
              <a:t>Maybe</a:t>
            </a:r>
            <a:r>
              <a:rPr lang="en-US" baseline="0" dirty="0" smtClean="0"/>
              <a:t> a photo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B922E-5540-394D-8A61-46E59D9118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384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15950" marR="0" lvl="1" indent="0" algn="l" defTabSz="914400" rtl="0" eaLnBrk="1" fontAlgn="auto" latinLnBrk="0" hangingPunct="1">
              <a:lnSpc>
                <a:spcPct val="100000"/>
              </a:lnSpc>
              <a:spcBef>
                <a:spcPts val="0"/>
              </a:spcBef>
              <a:spcAft>
                <a:spcPts val="0"/>
              </a:spcAft>
              <a:buClrTx/>
              <a:buSzPts val="1100"/>
              <a:buFontTx/>
              <a:buNone/>
              <a:tabLst/>
              <a:defRPr/>
            </a:pPr>
            <a:r>
              <a:rPr lang="en-US" sz="1200" kern="1200" dirty="0" smtClean="0">
                <a:solidFill>
                  <a:schemeClr val="tx1"/>
                </a:solidFill>
                <a:effectLst/>
                <a:latin typeface="+mn-lt"/>
                <a:ea typeface="+mn-ea"/>
                <a:cs typeface="+mn-cs"/>
              </a:rPr>
              <a:t>-break-even better to go up and down or sideways?</a:t>
            </a:r>
          </a:p>
          <a:p>
            <a:pPr marL="615950" lvl="1" indent="0">
              <a:spcBef>
                <a:spcPts val="0"/>
              </a:spcBef>
              <a:spcAft>
                <a:spcPts val="0"/>
              </a:spcAft>
              <a:buSzPts val="1100"/>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33</a:t>
            </a:fld>
            <a:endParaRPr lang="en-US"/>
          </a:p>
        </p:txBody>
      </p:sp>
    </p:spTree>
    <p:extLst>
      <p:ext uri="{BB962C8B-B14F-4D97-AF65-F5344CB8AC3E}">
        <p14:creationId xmlns:p14="http://schemas.microsoft.com/office/powerpoint/2010/main" val="3306875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15950" marR="0" lvl="1" indent="0" algn="l" defTabSz="914400" rtl="0" eaLnBrk="1" fontAlgn="auto" latinLnBrk="0" hangingPunct="1">
              <a:lnSpc>
                <a:spcPct val="100000"/>
              </a:lnSpc>
              <a:spcBef>
                <a:spcPts val="0"/>
              </a:spcBef>
              <a:spcAft>
                <a:spcPts val="0"/>
              </a:spcAft>
              <a:buClrTx/>
              <a:buSzPts val="1100"/>
              <a:buFontTx/>
              <a:buNone/>
              <a:tabLst/>
              <a:defRPr/>
            </a:pPr>
            <a:r>
              <a:rPr lang="en-US" sz="1200" kern="1200" dirty="0" smtClean="0">
                <a:solidFill>
                  <a:schemeClr val="tx1"/>
                </a:solidFill>
                <a:effectLst/>
                <a:latin typeface="+mn-lt"/>
                <a:ea typeface="+mn-ea"/>
                <a:cs typeface="+mn-cs"/>
              </a:rPr>
              <a:t>-break-even better to go up and down or sideways?</a:t>
            </a:r>
          </a:p>
          <a:p>
            <a:pPr marL="615950" lvl="1" indent="0">
              <a:spcBef>
                <a:spcPts val="0"/>
              </a:spcBef>
              <a:spcAft>
                <a:spcPts val="0"/>
              </a:spcAft>
              <a:buSzPts val="1100"/>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34</a:t>
            </a:fld>
            <a:endParaRPr lang="en-US"/>
          </a:p>
        </p:txBody>
      </p:sp>
    </p:spTree>
    <p:extLst>
      <p:ext uri="{BB962C8B-B14F-4D97-AF65-F5344CB8AC3E}">
        <p14:creationId xmlns:p14="http://schemas.microsoft.com/office/powerpoint/2010/main" val="991559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b="1" dirty="0" smtClean="0"/>
              <a:t>Show harvest frequency</a:t>
            </a:r>
            <a:r>
              <a:rPr lang="en-US" b="1" baseline="0" dirty="0" smtClean="0"/>
              <a:t> on here?? How without cluttering??</a:t>
            </a:r>
            <a:endParaRPr lang="en-US" b="1" dirty="0"/>
          </a:p>
        </p:txBody>
      </p:sp>
      <p:sp>
        <p:nvSpPr>
          <p:cNvPr id="4" name="Slide Number Placeholder 3"/>
          <p:cNvSpPr>
            <a:spLocks noGrp="1"/>
          </p:cNvSpPr>
          <p:nvPr>
            <p:ph type="sldNum" sz="quarter" idx="10"/>
          </p:nvPr>
        </p:nvSpPr>
        <p:spPr/>
        <p:txBody>
          <a:bodyPr/>
          <a:lstStyle/>
          <a:p>
            <a:fld id="{97DB922E-5540-394D-8A61-46E59D911865}" type="slidenum">
              <a:rPr lang="en-US" smtClean="0"/>
              <a:t>36</a:t>
            </a:fld>
            <a:endParaRPr lang="en-US"/>
          </a:p>
        </p:txBody>
      </p:sp>
    </p:spTree>
    <p:extLst>
      <p:ext uri="{BB962C8B-B14F-4D97-AF65-F5344CB8AC3E}">
        <p14:creationId xmlns:p14="http://schemas.microsoft.com/office/powerpoint/2010/main" val="3023296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b="1" dirty="0" smtClean="0"/>
              <a:t>Show harvest frequency</a:t>
            </a:r>
            <a:r>
              <a:rPr lang="en-US" b="1" baseline="0" dirty="0" smtClean="0"/>
              <a:t> on here?? How without cluttering??</a:t>
            </a:r>
            <a:endParaRPr lang="en-US" b="1" dirty="0"/>
          </a:p>
        </p:txBody>
      </p:sp>
      <p:sp>
        <p:nvSpPr>
          <p:cNvPr id="4" name="Slide Number Placeholder 3"/>
          <p:cNvSpPr>
            <a:spLocks noGrp="1"/>
          </p:cNvSpPr>
          <p:nvPr>
            <p:ph type="sldNum" sz="quarter" idx="10"/>
          </p:nvPr>
        </p:nvSpPr>
        <p:spPr/>
        <p:txBody>
          <a:bodyPr/>
          <a:lstStyle/>
          <a:p>
            <a:fld id="{97DB922E-5540-394D-8A61-46E59D911865}" type="slidenum">
              <a:rPr lang="en-US" smtClean="0"/>
              <a:t>37</a:t>
            </a:fld>
            <a:endParaRPr lang="en-US"/>
          </a:p>
        </p:txBody>
      </p:sp>
    </p:spTree>
    <p:extLst>
      <p:ext uri="{BB962C8B-B14F-4D97-AF65-F5344CB8AC3E}">
        <p14:creationId xmlns:p14="http://schemas.microsoft.com/office/powerpoint/2010/main" val="4050642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b="1" dirty="0" smtClean="0"/>
              <a:t>Show harvest frequency</a:t>
            </a:r>
            <a:r>
              <a:rPr lang="en-US" b="1" baseline="0" dirty="0" smtClean="0"/>
              <a:t> on here?? How without cluttering??</a:t>
            </a:r>
            <a:endParaRPr lang="en-US" b="1" dirty="0"/>
          </a:p>
        </p:txBody>
      </p:sp>
      <p:sp>
        <p:nvSpPr>
          <p:cNvPr id="4" name="Slide Number Placeholder 3"/>
          <p:cNvSpPr>
            <a:spLocks noGrp="1"/>
          </p:cNvSpPr>
          <p:nvPr>
            <p:ph type="sldNum" sz="quarter" idx="10"/>
          </p:nvPr>
        </p:nvSpPr>
        <p:spPr/>
        <p:txBody>
          <a:bodyPr/>
          <a:lstStyle/>
          <a:p>
            <a:fld id="{97DB922E-5540-394D-8A61-46E59D911865}" type="slidenum">
              <a:rPr lang="en-US" smtClean="0"/>
              <a:t>38</a:t>
            </a:fld>
            <a:endParaRPr lang="en-US"/>
          </a:p>
        </p:txBody>
      </p:sp>
    </p:spTree>
    <p:extLst>
      <p:ext uri="{BB962C8B-B14F-4D97-AF65-F5344CB8AC3E}">
        <p14:creationId xmlns:p14="http://schemas.microsoft.com/office/powerpoint/2010/main" val="2999529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39</a:t>
            </a:fld>
            <a:endParaRPr lang="en-US"/>
          </a:p>
        </p:txBody>
      </p:sp>
    </p:spTree>
    <p:extLst>
      <p:ext uri="{BB962C8B-B14F-4D97-AF65-F5344CB8AC3E}">
        <p14:creationId xmlns:p14="http://schemas.microsoft.com/office/powerpoint/2010/main" val="756866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40</a:t>
            </a:fld>
            <a:endParaRPr lang="en-US"/>
          </a:p>
        </p:txBody>
      </p:sp>
    </p:spTree>
    <p:extLst>
      <p:ext uri="{BB962C8B-B14F-4D97-AF65-F5344CB8AC3E}">
        <p14:creationId xmlns:p14="http://schemas.microsoft.com/office/powerpoint/2010/main" val="114641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smtClean="0">
                <a:solidFill>
                  <a:schemeClr val="tx1"/>
                </a:solidFill>
                <a:effectLst/>
                <a:latin typeface="+mn-lt"/>
                <a:ea typeface="+mn-ea"/>
                <a:cs typeface="+mn-cs"/>
              </a:rPr>
              <a:t>SHAUN</a:t>
            </a:r>
            <a:r>
              <a:rPr lang="en-US" sz="1200" b="1" i="0" u="none" strike="noStrike" kern="1200" baseline="0" dirty="0" smtClean="0">
                <a:solidFill>
                  <a:schemeClr val="tx1"/>
                </a:solidFill>
                <a:effectLst/>
                <a:latin typeface="+mn-lt"/>
                <a:ea typeface="+mn-ea"/>
                <a:cs typeface="+mn-cs"/>
              </a:rPr>
              <a:t> AND SHELBY:</a:t>
            </a:r>
          </a:p>
          <a:p>
            <a:pPr rtl="0"/>
            <a:r>
              <a:rPr lang="en-US" sz="1200" b="0" i="0" u="none" strike="noStrike" kern="1200" baseline="0" dirty="0" smtClean="0">
                <a:solidFill>
                  <a:schemeClr val="tx1"/>
                </a:solidFill>
                <a:effectLst/>
                <a:latin typeface="+mn-lt"/>
                <a:ea typeface="+mn-ea"/>
                <a:cs typeface="+mn-cs"/>
              </a:rPr>
              <a:t>- These two CA slides would be super </a:t>
            </a:r>
            <a:r>
              <a:rPr lang="en-US" sz="1200" b="0" i="0" u="none" strike="noStrike" kern="1200" baseline="0" dirty="0" err="1" smtClean="0">
                <a:solidFill>
                  <a:schemeClr val="tx1"/>
                </a:solidFill>
                <a:effectLst/>
                <a:latin typeface="+mn-lt"/>
                <a:ea typeface="+mn-ea"/>
                <a:cs typeface="+mn-cs"/>
              </a:rPr>
              <a:t>super</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super</a:t>
            </a:r>
            <a:r>
              <a:rPr lang="en-US" sz="1200" b="0" i="0" u="none" strike="noStrike" kern="1200" baseline="0" dirty="0" smtClean="0">
                <a:solidFill>
                  <a:schemeClr val="tx1"/>
                </a:solidFill>
                <a:effectLst/>
                <a:latin typeface="+mn-lt"/>
                <a:ea typeface="+mn-ea"/>
                <a:cs typeface="+mn-cs"/>
              </a:rPr>
              <a:t> quick …</a:t>
            </a:r>
            <a:endParaRPr lang="en-US" sz="1200" b="0" i="0" u="none" strike="noStrike" kern="120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marL="0" indent="0" rtl="0">
              <a:buFontTx/>
              <a:buNone/>
            </a:pPr>
            <a:r>
              <a:rPr lang="en-US" sz="1200" b="0" i="0" u="none" strike="noStrike" kern="1200" dirty="0" smtClean="0">
                <a:solidFill>
                  <a:schemeClr val="tx1"/>
                </a:solidFill>
                <a:effectLst/>
                <a:latin typeface="+mn-lt"/>
                <a:ea typeface="+mn-ea"/>
                <a:cs typeface="+mn-cs"/>
              </a:rPr>
              <a:t>TALKING</a:t>
            </a:r>
            <a:r>
              <a:rPr lang="en-US" sz="1200" b="0" i="0" u="none" strike="noStrike" kern="1200" baseline="0" dirty="0" smtClean="0">
                <a:solidFill>
                  <a:schemeClr val="tx1"/>
                </a:solidFill>
                <a:effectLst/>
                <a:latin typeface="+mn-lt"/>
                <a:ea typeface="+mn-ea"/>
                <a:cs typeface="+mn-cs"/>
              </a:rPr>
              <a:t> POINTS:</a:t>
            </a:r>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 We have a few people wild harvesting and les</a:t>
            </a:r>
            <a:r>
              <a:rPr lang="en-US" sz="1200" b="0" i="0" u="none" strike="noStrike" kern="1200" baseline="0" dirty="0" smtClean="0">
                <a:solidFill>
                  <a:schemeClr val="tx1"/>
                </a:solidFill>
                <a:effectLst/>
                <a:latin typeface="+mn-lt"/>
                <a:ea typeface="+mn-ea"/>
                <a:cs typeface="+mn-cs"/>
              </a:rPr>
              <a:t>s than a handful </a:t>
            </a:r>
            <a:r>
              <a:rPr lang="en-US" sz="1200" b="0" i="0" u="none" strike="noStrike" kern="1200" dirty="0" smtClean="0">
                <a:solidFill>
                  <a:schemeClr val="tx1"/>
                </a:solidFill>
                <a:effectLst/>
                <a:latin typeface="+mn-lt"/>
                <a:ea typeface="+mn-ea"/>
                <a:cs typeface="+mn-cs"/>
              </a:rPr>
              <a:t>growing seaweed in California</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4</a:t>
            </a:fld>
            <a:endParaRPr lang="en-US"/>
          </a:p>
        </p:txBody>
      </p:sp>
    </p:spTree>
    <p:extLst>
      <p:ext uri="{BB962C8B-B14F-4D97-AF65-F5344CB8AC3E}">
        <p14:creationId xmlns:p14="http://schemas.microsoft.com/office/powerpoint/2010/main" val="3190350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41</a:t>
            </a:fld>
            <a:endParaRPr lang="en-US"/>
          </a:p>
        </p:txBody>
      </p:sp>
    </p:spTree>
    <p:extLst>
      <p:ext uri="{BB962C8B-B14F-4D97-AF65-F5344CB8AC3E}">
        <p14:creationId xmlns:p14="http://schemas.microsoft.com/office/powerpoint/2010/main" val="756866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42</a:t>
            </a:fld>
            <a:endParaRPr lang="en-US"/>
          </a:p>
        </p:txBody>
      </p:sp>
    </p:spTree>
    <p:extLst>
      <p:ext uri="{BB962C8B-B14F-4D97-AF65-F5344CB8AC3E}">
        <p14:creationId xmlns:p14="http://schemas.microsoft.com/office/powerpoint/2010/main" val="756866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address</a:t>
            </a:r>
            <a:r>
              <a:rPr lang="en-US" baseline="0" dirty="0" smtClean="0"/>
              <a:t> this objective, there were three main pieces of information we had to gather. First for mussels, it was what is the current profit of mussels ($/kg). Then, for seaweed, what are the costs associated with producing a kilogram of seaweed, and second, how does increasing the quantity of seaweed sold on the market affect the price ($/kg) you receive? Addressing this involved estimating current demand of seaweed, which was done by aggregating the quantity and price received for the product across aquaculture and wild-harvesters in CA. </a:t>
            </a:r>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ED5E846-02D4-0D41-AF70-465E0D1184DB}" type="slidenum">
              <a:rPr lang="en-US" smtClean="0"/>
              <a:t>43</a:t>
            </a:fld>
            <a:endParaRPr lang="en-US"/>
          </a:p>
        </p:txBody>
      </p:sp>
    </p:spTree>
    <p:extLst>
      <p:ext uri="{BB962C8B-B14F-4D97-AF65-F5344CB8AC3E}">
        <p14:creationId xmlns:p14="http://schemas.microsoft.com/office/powerpoint/2010/main" val="355990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determine the point at which the seaweed profit curve intersects with the mussel profit curve, we had to estimate the demand curve for current high end restaurant grade seaweed in CA.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gave us a single point, and we back-calculated the demand curve using a elasticity value obtained from literature for a local high-end produce product, which gave us a slope for the demand curve. </a:t>
            </a:r>
          </a:p>
          <a:p>
            <a:endParaRPr lang="en-US" dirty="0"/>
          </a:p>
        </p:txBody>
      </p:sp>
      <p:sp>
        <p:nvSpPr>
          <p:cNvPr id="4" name="Slide Number Placeholder 3"/>
          <p:cNvSpPr>
            <a:spLocks noGrp="1"/>
          </p:cNvSpPr>
          <p:nvPr>
            <p:ph type="sldNum" sz="quarter" idx="10"/>
          </p:nvPr>
        </p:nvSpPr>
        <p:spPr/>
        <p:txBody>
          <a:bodyPr/>
          <a:lstStyle/>
          <a:p>
            <a:fld id="{8ED5E846-02D4-0D41-AF70-465E0D1184DB}" type="slidenum">
              <a:rPr lang="en-US" smtClean="0"/>
              <a:t>44</a:t>
            </a:fld>
            <a:endParaRPr lang="en-US"/>
          </a:p>
        </p:txBody>
      </p:sp>
    </p:spTree>
    <p:extLst>
      <p:ext uri="{BB962C8B-B14F-4D97-AF65-F5344CB8AC3E}">
        <p14:creationId xmlns:p14="http://schemas.microsoft.com/office/powerpoint/2010/main" val="2945029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-pie charts: too busy I think. I vote we slash all the sub-bullets and keep the fully annotated one as a backup slide</a:t>
            </a:r>
          </a:p>
          <a:p>
            <a:endParaRPr lang="en-US" b="1" dirty="0"/>
          </a:p>
        </p:txBody>
      </p:sp>
      <p:sp>
        <p:nvSpPr>
          <p:cNvPr id="4" name="Slide Number Placeholder 3"/>
          <p:cNvSpPr>
            <a:spLocks noGrp="1"/>
          </p:cNvSpPr>
          <p:nvPr>
            <p:ph type="sldNum" sz="quarter" idx="10"/>
          </p:nvPr>
        </p:nvSpPr>
        <p:spPr/>
        <p:txBody>
          <a:bodyPr/>
          <a:lstStyle/>
          <a:p>
            <a:fld id="{97DB922E-5540-394D-8A61-46E59D911865}" type="slidenum">
              <a:rPr lang="en-US" smtClean="0"/>
              <a:t>45</a:t>
            </a:fld>
            <a:endParaRPr lang="en-US"/>
          </a:p>
        </p:txBody>
      </p:sp>
    </p:spTree>
    <p:extLst>
      <p:ext uri="{BB962C8B-B14F-4D97-AF65-F5344CB8AC3E}">
        <p14:creationId xmlns:p14="http://schemas.microsoft.com/office/powerpoint/2010/main" val="977059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Mussel to Seaweed ratio 7:18 acres</a:t>
            </a:r>
          </a:p>
          <a:p>
            <a:endParaRPr lang="en-US" sz="1200" dirty="0" smtClean="0">
              <a:latin typeface="Times New Roman" charset="0"/>
              <a:ea typeface="Times New Roman" charset="0"/>
              <a:cs typeface="Times New Roman" charset="0"/>
            </a:endParaRPr>
          </a:p>
          <a:p>
            <a:r>
              <a:rPr lang="en-US" sz="1200" dirty="0" smtClean="0">
                <a:latin typeface="Times New Roman" charset="0"/>
                <a:ea typeface="Times New Roman" charset="0"/>
                <a:cs typeface="Times New Roman" charset="0"/>
              </a:rPr>
              <a:t>Increase profits by </a:t>
            </a: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46</a:t>
            </a:fld>
            <a:endParaRPr lang="en-US"/>
          </a:p>
        </p:txBody>
      </p:sp>
    </p:spTree>
    <p:extLst>
      <p:ext uri="{BB962C8B-B14F-4D97-AF65-F5344CB8AC3E}">
        <p14:creationId xmlns:p14="http://schemas.microsoft.com/office/powerpoint/2010/main" val="2990586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SECOND</a:t>
            </a:r>
            <a:r>
              <a:rPr lang="en-US" sz="1200" b="1" i="0" u="none" strike="noStrike" kern="1200" baseline="0" dirty="0" smtClean="0">
                <a:solidFill>
                  <a:schemeClr val="tx1"/>
                </a:solidFill>
                <a:effectLst/>
                <a:latin typeface="+mn-lt"/>
                <a:ea typeface="+mn-ea"/>
                <a:cs typeface="+mn-cs"/>
              </a:rPr>
              <a:t> CUT: FOOD MARKET – NEEDS TO HAVE A FOOD MARKET </a:t>
            </a:r>
            <a:endParaRPr lang="en-US" sz="1200" b="1" i="0" u="none" strike="noStrike" kern="1200" dirty="0" smtClean="0">
              <a:solidFill>
                <a:schemeClr val="tx1"/>
              </a:solidFill>
              <a:effectLst/>
              <a:latin typeface="+mn-lt"/>
              <a:ea typeface="+mn-ea"/>
              <a:cs typeface="+mn-cs"/>
            </a:endParaRPr>
          </a:p>
          <a:p>
            <a:endParaRPr lang="en-US" sz="1200" b="0" i="1" u="none" strike="noStrike" kern="1200" dirty="0" smtClean="0">
              <a:solidFill>
                <a:schemeClr val="tx1"/>
              </a:solidFill>
              <a:effectLst/>
              <a:latin typeface="+mn-lt"/>
              <a:ea typeface="+mn-ea"/>
              <a:cs typeface="+mn-cs"/>
            </a:endParaRPr>
          </a:p>
          <a:p>
            <a:r>
              <a:rPr lang="en-US" sz="1200" b="0" i="1" u="none" strike="noStrike" kern="1200" dirty="0" err="1" smtClean="0">
                <a:solidFill>
                  <a:schemeClr val="tx1"/>
                </a:solidFill>
                <a:effectLst/>
                <a:latin typeface="+mn-lt"/>
                <a:ea typeface="+mn-ea"/>
                <a:cs typeface="+mn-cs"/>
              </a:rPr>
              <a:t>Alaria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marginata</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Gracilaria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pacifica</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Laminaria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sechelli</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Chondracanthus</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exasperatus</a:t>
            </a:r>
            <a:r>
              <a:rPr lang="en-US" sz="1200" b="0" i="1" u="none" strike="noStrike" kern="1200" dirty="0" smtClean="0">
                <a:solidFill>
                  <a:schemeClr val="tx1"/>
                </a:solidFill>
                <a:effectLst/>
                <a:latin typeface="+mn-lt"/>
                <a:ea typeface="+mn-ea"/>
                <a:cs typeface="+mn-cs"/>
              </a:rPr>
              <a:t> -</a:t>
            </a:r>
            <a:r>
              <a:rPr lang="en-US" sz="1200" b="0" i="1" u="none" strike="noStrike" kern="1200" baseline="0" dirty="0" smtClean="0">
                <a:solidFill>
                  <a:schemeClr val="tx1"/>
                </a:solidFill>
                <a:effectLst/>
                <a:latin typeface="+mn-lt"/>
                <a:ea typeface="+mn-ea"/>
                <a:cs typeface="+mn-cs"/>
              </a:rPr>
              <a:t> FOOD</a:t>
            </a:r>
            <a:endParaRPr lang="en-US" sz="1200" b="0" i="1" u="none" strike="noStrike" kern="1200" dirty="0" smtClean="0">
              <a:solidFill>
                <a:schemeClr val="tx1"/>
              </a:solidFill>
              <a:effectLst/>
              <a:latin typeface="+mn-lt"/>
              <a:ea typeface="+mn-ea"/>
              <a:cs typeface="+mn-cs"/>
            </a:endParaRPr>
          </a:p>
          <a:p>
            <a:r>
              <a:rPr lang="en-US" sz="1200" b="0" i="1" u="none" strike="noStrike" kern="1200" dirty="0" err="1" smtClean="0">
                <a:solidFill>
                  <a:schemeClr val="tx1"/>
                </a:solidFill>
                <a:effectLst/>
                <a:latin typeface="+mn-lt"/>
                <a:ea typeface="+mn-ea"/>
                <a:cs typeface="+mn-cs"/>
              </a:rPr>
              <a:t>Postelsia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palmaeformus</a:t>
            </a:r>
            <a:r>
              <a:rPr lang="en-US" sz="1200" b="0" i="1" u="none" strike="noStrike" kern="1200" dirty="0" smtClean="0">
                <a:solidFill>
                  <a:schemeClr val="tx1"/>
                </a:solidFill>
                <a:effectLst/>
                <a:latin typeface="+mn-lt"/>
                <a:ea typeface="+mn-ea"/>
                <a:cs typeface="+mn-cs"/>
              </a:rPr>
              <a:t> - RANGE</a:t>
            </a:r>
          </a:p>
          <a:p>
            <a:r>
              <a:rPr lang="en-US" sz="1200" b="0" i="1" u="none" strike="noStrike" kern="1200" dirty="0" err="1" smtClean="0">
                <a:solidFill>
                  <a:schemeClr val="tx1"/>
                </a:solidFill>
                <a:effectLst/>
                <a:latin typeface="+mn-lt"/>
                <a:ea typeface="+mn-ea"/>
                <a:cs typeface="+mn-cs"/>
              </a:rPr>
              <a:t>Eisenia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arborea</a:t>
            </a:r>
            <a:r>
              <a:rPr lang="en-US" sz="1200" b="0" i="1" u="none" strike="noStrike" kern="1200" dirty="0" smtClean="0">
                <a:solidFill>
                  <a:schemeClr val="tx1"/>
                </a:solidFill>
                <a:effectLst/>
                <a:latin typeface="+mn-lt"/>
                <a:ea typeface="+mn-ea"/>
                <a:cs typeface="+mn-cs"/>
              </a:rPr>
              <a:t>  - FOOD</a:t>
            </a:r>
          </a:p>
          <a:p>
            <a:r>
              <a:rPr lang="en-US" sz="1200" b="0" i="1" u="none" strike="noStrike" kern="1200" dirty="0" err="1" smtClean="0">
                <a:solidFill>
                  <a:schemeClr val="tx1"/>
                </a:solidFill>
                <a:effectLst/>
                <a:latin typeface="+mn-lt"/>
                <a:ea typeface="+mn-ea"/>
                <a:cs typeface="+mn-cs"/>
              </a:rPr>
              <a:t>Palmaria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mollis</a:t>
            </a:r>
            <a:r>
              <a:rPr lang="en-US" sz="1200" b="0" i="1" u="none" strike="noStrike" kern="1200" dirty="0" smtClean="0">
                <a:solidFill>
                  <a:schemeClr val="tx1"/>
                </a:solidFill>
                <a:effectLst/>
                <a:latin typeface="+mn-lt"/>
                <a:ea typeface="+mn-ea"/>
                <a:cs typeface="+mn-cs"/>
              </a:rPr>
              <a:t>  - RANGE</a:t>
            </a:r>
          </a:p>
          <a:p>
            <a:r>
              <a:rPr lang="en-US" sz="1200" b="0" i="1" u="none" strike="noStrike" kern="1200" dirty="0" err="1" smtClean="0">
                <a:solidFill>
                  <a:schemeClr val="tx1"/>
                </a:solidFill>
                <a:effectLst/>
                <a:latin typeface="+mn-lt"/>
                <a:ea typeface="+mn-ea"/>
                <a:cs typeface="+mn-cs"/>
              </a:rPr>
              <a:t>Gigartina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papillata</a:t>
            </a:r>
            <a:r>
              <a:rPr lang="en-US" sz="1200" b="0" i="1" u="none" strike="noStrike" kern="1200" baseline="0" dirty="0" smtClean="0">
                <a:solidFill>
                  <a:schemeClr val="tx1"/>
                </a:solidFill>
                <a:effectLst/>
                <a:latin typeface="+mn-lt"/>
                <a:ea typeface="+mn-ea"/>
                <a:cs typeface="+mn-cs"/>
              </a:rPr>
              <a:t> - RANGE</a:t>
            </a:r>
            <a:endParaRPr lang="en-US" sz="1200" b="0" i="1" u="none" strike="noStrike" kern="1200" dirty="0" smtClean="0">
              <a:solidFill>
                <a:schemeClr val="tx1"/>
              </a:solidFill>
              <a:effectLst/>
              <a:latin typeface="+mn-lt"/>
              <a:ea typeface="+mn-ea"/>
              <a:cs typeface="+mn-cs"/>
            </a:endParaRPr>
          </a:p>
          <a:p>
            <a:r>
              <a:rPr lang="en-US" sz="1200" b="0" i="1" u="none" strike="noStrike" kern="1200" dirty="0" err="1" smtClean="0">
                <a:solidFill>
                  <a:schemeClr val="tx1"/>
                </a:solidFill>
                <a:effectLst/>
                <a:latin typeface="+mn-lt"/>
                <a:ea typeface="+mn-ea"/>
                <a:cs typeface="+mn-cs"/>
              </a:rPr>
              <a:t>Fucus</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gardneri</a:t>
            </a:r>
            <a:r>
              <a:rPr lang="en-US" sz="1200" b="0" i="1" u="none" strike="noStrike" kern="1200" dirty="0" smtClean="0">
                <a:solidFill>
                  <a:schemeClr val="tx1"/>
                </a:solidFill>
                <a:effectLst/>
                <a:latin typeface="+mn-lt"/>
                <a:ea typeface="+mn-ea"/>
                <a:cs typeface="+mn-cs"/>
              </a:rPr>
              <a:t> - RANGE</a:t>
            </a:r>
          </a:p>
          <a:p>
            <a:r>
              <a:rPr lang="en-US" i="1" dirty="0" err="1" smtClean="0"/>
              <a:t>Hypnea</a:t>
            </a:r>
            <a:r>
              <a:rPr lang="en-US" i="1" dirty="0" smtClean="0"/>
              <a:t> – FOOD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err="1" smtClean="0">
                <a:solidFill>
                  <a:schemeClr val="tx1"/>
                </a:solidFill>
                <a:effectLst/>
                <a:latin typeface="+mn-lt"/>
                <a:ea typeface="+mn-ea"/>
                <a:cs typeface="+mn-cs"/>
              </a:rPr>
              <a:t>Ulva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lactuca</a:t>
            </a:r>
            <a:endParaRPr lang="en-US" i="1" dirty="0" smtClean="0"/>
          </a:p>
          <a:p>
            <a:r>
              <a:rPr lang="en-US" sz="1200" b="0" i="1" u="none" strike="noStrike" kern="1200" dirty="0" err="1" smtClean="0">
                <a:solidFill>
                  <a:schemeClr val="tx1"/>
                </a:solidFill>
                <a:effectLst/>
                <a:latin typeface="+mn-lt"/>
                <a:ea typeface="+mn-ea"/>
                <a:cs typeface="+mn-cs"/>
              </a:rPr>
              <a:t>Pyropia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perforata</a:t>
            </a:r>
            <a:r>
              <a:rPr lang="en-US" sz="1200" b="0" i="1" u="none" strike="noStrike" kern="1200" dirty="0" smtClean="0">
                <a:solidFill>
                  <a:schemeClr val="tx1"/>
                </a:solidFill>
                <a:effectLst/>
                <a:latin typeface="+mn-lt"/>
                <a:ea typeface="+mn-ea"/>
                <a:cs typeface="+mn-cs"/>
              </a:rPr>
              <a:t> </a:t>
            </a:r>
          </a:p>
          <a:p>
            <a:r>
              <a:rPr lang="en-US" sz="1200" b="0" i="1" u="none" strike="noStrike" kern="1200" dirty="0" err="1" smtClean="0">
                <a:solidFill>
                  <a:schemeClr val="tx1"/>
                </a:solidFill>
                <a:effectLst/>
                <a:latin typeface="+mn-lt"/>
                <a:ea typeface="+mn-ea"/>
                <a:cs typeface="+mn-cs"/>
              </a:rPr>
              <a:t>Gelidium</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robustum</a:t>
            </a:r>
            <a:r>
              <a:rPr lang="en-US" sz="1200" b="0" i="1" u="none" strike="noStrike" kern="1200" dirty="0" smtClean="0">
                <a:solidFill>
                  <a:schemeClr val="tx1"/>
                </a:solidFill>
                <a:effectLst/>
                <a:latin typeface="+mn-lt"/>
                <a:ea typeface="+mn-ea"/>
                <a:cs typeface="+mn-cs"/>
              </a:rPr>
              <a:t> - FOOD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err="1" smtClean="0">
                <a:solidFill>
                  <a:schemeClr val="tx1"/>
                </a:solidFill>
                <a:effectLst/>
                <a:latin typeface="+mn-lt"/>
                <a:ea typeface="+mn-ea"/>
                <a:cs typeface="+mn-cs"/>
              </a:rPr>
              <a:t>Agardhiella</a:t>
            </a:r>
            <a:r>
              <a:rPr lang="en-US" sz="1200" b="0" i="1" u="none" strike="noStrike" kern="1200" dirty="0" smtClean="0">
                <a:solidFill>
                  <a:schemeClr val="tx1"/>
                </a:solidFill>
                <a:effectLst/>
                <a:latin typeface="+mn-lt"/>
                <a:ea typeface="+mn-ea"/>
                <a:cs typeface="+mn-cs"/>
              </a:rPr>
              <a:t> </a:t>
            </a:r>
            <a:r>
              <a:rPr lang="en-US" sz="1200" b="0" i="1" u="none" strike="noStrike" kern="1200" dirty="0" err="1" smtClean="0">
                <a:solidFill>
                  <a:schemeClr val="tx1"/>
                </a:solidFill>
                <a:effectLst/>
                <a:latin typeface="+mn-lt"/>
                <a:ea typeface="+mn-ea"/>
                <a:cs typeface="+mn-cs"/>
              </a:rPr>
              <a:t>coulteri</a:t>
            </a:r>
            <a:r>
              <a:rPr lang="en-US" sz="1200" b="0" i="1" u="none" strike="noStrike" kern="1200" dirty="0" smtClean="0">
                <a:solidFill>
                  <a:schemeClr val="tx1"/>
                </a:solidFill>
                <a:effectLst/>
                <a:latin typeface="+mn-lt"/>
                <a:ea typeface="+mn-ea"/>
                <a:cs typeface="+mn-cs"/>
              </a:rPr>
              <a:t> - FOOD</a:t>
            </a:r>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49</a:t>
            </a:fld>
            <a:endParaRPr lang="en-US"/>
          </a:p>
        </p:txBody>
      </p:sp>
    </p:spTree>
    <p:extLst>
      <p:ext uri="{BB962C8B-B14F-4D97-AF65-F5344CB8AC3E}">
        <p14:creationId xmlns:p14="http://schemas.microsoft.com/office/powerpoint/2010/main" val="22035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TALKING</a:t>
            </a:r>
            <a:r>
              <a:rPr lang="en-US" sz="1200" b="0" i="0" u="none" strike="noStrike" kern="1200" baseline="0" dirty="0" smtClean="0">
                <a:solidFill>
                  <a:schemeClr val="tx1"/>
                </a:solidFill>
                <a:effectLst/>
                <a:latin typeface="+mn-lt"/>
                <a:ea typeface="+mn-ea"/>
                <a:cs typeface="+mn-cs"/>
              </a:rPr>
              <a:t> POINTS:</a:t>
            </a:r>
          </a:p>
          <a:p>
            <a:pPr rtl="0"/>
            <a:r>
              <a:rPr lang="en-US" sz="1200" b="0" i="0" u="none" strike="noStrike" kern="1200" baseline="0" dirty="0" smtClean="0">
                <a:solidFill>
                  <a:schemeClr val="tx1"/>
                </a:solidFill>
                <a:effectLst/>
                <a:latin typeface="+mn-lt"/>
                <a:ea typeface="+mn-ea"/>
                <a:cs typeface="+mn-cs"/>
              </a:rPr>
              <a:t>- Two of these farms are in southern CA growing it as a supplemental crop to shellfish, there are two newly approved permits for seaweed cultivation offshore, and a couple </a:t>
            </a:r>
            <a:r>
              <a:rPr lang="en-US" sz="1200" b="0" i="0" u="none" strike="noStrike" kern="1200" dirty="0" smtClean="0">
                <a:solidFill>
                  <a:schemeClr val="tx1"/>
                </a:solidFill>
                <a:effectLst/>
                <a:latin typeface="+mn-lt"/>
                <a:ea typeface="+mn-ea"/>
                <a:cs typeface="+mn-cs"/>
              </a:rPr>
              <a:t>ports interested</a:t>
            </a:r>
            <a:r>
              <a:rPr lang="en-US" sz="1200" b="0" i="0" u="none" strike="noStrike" kern="1200" baseline="0" dirty="0" smtClean="0">
                <a:solidFill>
                  <a:schemeClr val="tx1"/>
                </a:solidFill>
                <a:effectLst/>
                <a:latin typeface="+mn-lt"/>
                <a:ea typeface="+mn-ea"/>
                <a:cs typeface="+mn-cs"/>
              </a:rPr>
              <a:t> in future development</a:t>
            </a:r>
            <a:endParaRPr lang="en-US" dirty="0" smtClean="0"/>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5</a:t>
            </a:fld>
            <a:endParaRPr lang="en-US"/>
          </a:p>
        </p:txBody>
      </p:sp>
    </p:spTree>
    <p:extLst>
      <p:ext uri="{BB962C8B-B14F-4D97-AF65-F5344CB8AC3E}">
        <p14:creationId xmlns:p14="http://schemas.microsoft.com/office/powerpoint/2010/main" val="4171967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TALKING</a:t>
            </a:r>
            <a:r>
              <a:rPr lang="en-US" sz="1200" b="0" i="0" u="none" strike="noStrike" kern="1200" baseline="0" dirty="0" smtClean="0">
                <a:solidFill>
                  <a:schemeClr val="tx1"/>
                </a:solidFill>
                <a:effectLst/>
                <a:latin typeface="+mn-lt"/>
                <a:ea typeface="+mn-ea"/>
                <a:cs typeface="+mn-cs"/>
              </a:rPr>
              <a:t> POINTS:</a:t>
            </a:r>
          </a:p>
          <a:p>
            <a:pPr rtl="0"/>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 As you can see seaweed can also be grown onshore, which allows you to avoid </a:t>
            </a:r>
            <a:r>
              <a:rPr lang="en-US" sz="1200" b="1" i="0" u="none" strike="noStrike" kern="1200" dirty="0" smtClean="0">
                <a:solidFill>
                  <a:schemeClr val="tx1"/>
                </a:solidFill>
                <a:effectLst/>
                <a:latin typeface="+mn-lt"/>
                <a:ea typeface="+mn-ea"/>
                <a:cs typeface="+mn-cs"/>
              </a:rPr>
              <a:t>spatial conflicts with ocean </a:t>
            </a:r>
            <a:r>
              <a:rPr lang="en-US" sz="1200" b="0" i="0" u="none" strike="noStrike" kern="1200" dirty="0" smtClean="0">
                <a:solidFill>
                  <a:schemeClr val="tx1"/>
                </a:solidFill>
                <a:effectLst/>
                <a:latin typeface="+mn-lt"/>
                <a:ea typeface="+mn-ea"/>
                <a:cs typeface="+mn-cs"/>
              </a:rPr>
              <a:t>users, reduce </a:t>
            </a:r>
            <a:r>
              <a:rPr lang="en-US" sz="1200" b="1" i="0" u="none" strike="noStrike" kern="1200" dirty="0" smtClean="0">
                <a:solidFill>
                  <a:schemeClr val="tx1"/>
                </a:solidFill>
                <a:effectLst/>
                <a:latin typeface="+mn-lt"/>
                <a:ea typeface="+mn-ea"/>
                <a:cs typeface="+mn-cs"/>
              </a:rPr>
              <a:t>uncertainty </a:t>
            </a:r>
            <a:r>
              <a:rPr lang="en-US" sz="1200" b="0" i="0" u="none" strike="noStrike" kern="1200" dirty="0" smtClean="0">
                <a:solidFill>
                  <a:schemeClr val="tx1"/>
                </a:solidFill>
                <a:effectLst/>
                <a:latin typeface="+mn-lt"/>
                <a:ea typeface="+mn-ea"/>
                <a:cs typeface="+mn-cs"/>
              </a:rPr>
              <a:t>by more carefully controlling the growth requirements, but is typically more </a:t>
            </a:r>
            <a:r>
              <a:rPr lang="en-US" sz="1200" b="1" i="0" u="none" strike="noStrike" kern="1200" dirty="0" smtClean="0">
                <a:solidFill>
                  <a:schemeClr val="tx1"/>
                </a:solidFill>
                <a:effectLst/>
                <a:latin typeface="+mn-lt"/>
                <a:ea typeface="+mn-ea"/>
                <a:cs typeface="+mn-cs"/>
              </a:rPr>
              <a:t>energy and labor intensive</a:t>
            </a:r>
            <a:r>
              <a:rPr lang="en-US" sz="1200" b="0" i="0" u="none" strike="noStrike" kern="1200" dirty="0" smtClean="0">
                <a:solidFill>
                  <a:schemeClr val="tx1"/>
                </a:solidFill>
                <a:effectLst/>
                <a:latin typeface="+mn-lt"/>
                <a:ea typeface="+mn-ea"/>
                <a:cs typeface="+mn-cs"/>
              </a:rPr>
              <a:t> compared to offshore systems</a:t>
            </a:r>
            <a:endParaRPr lang="en-US" b="0" dirty="0" smtClean="0">
              <a:effectLst/>
            </a:endParaRP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97DB922E-5540-394D-8A61-46E59D911865}" type="slidenum">
              <a:rPr lang="en-US" smtClean="0"/>
              <a:t>6</a:t>
            </a:fld>
            <a:endParaRPr lang="en-US"/>
          </a:p>
        </p:txBody>
      </p:sp>
    </p:spTree>
    <p:extLst>
      <p:ext uri="{BB962C8B-B14F-4D97-AF65-F5344CB8AC3E}">
        <p14:creationId xmlns:p14="http://schemas.microsoft.com/office/powerpoint/2010/main" val="267817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smtClean="0">
                <a:solidFill>
                  <a:schemeClr val="tx1"/>
                </a:solidFill>
                <a:effectLst/>
                <a:latin typeface="+mn-lt"/>
                <a:ea typeface="+mn-ea"/>
                <a:cs typeface="+mn-cs"/>
              </a:rPr>
              <a:t>SHAUN</a:t>
            </a:r>
            <a:r>
              <a:rPr lang="en-US" sz="1200" b="1" i="0" u="none" strike="noStrike" kern="1200" baseline="0" dirty="0" smtClean="0">
                <a:solidFill>
                  <a:schemeClr val="tx1"/>
                </a:solidFill>
                <a:effectLst/>
                <a:latin typeface="+mn-lt"/>
                <a:ea typeface="+mn-ea"/>
                <a:cs typeface="+mn-cs"/>
              </a:rPr>
              <a:t> AND SHELBY:</a:t>
            </a:r>
          </a:p>
          <a:p>
            <a:pPr marL="171450" indent="-171450" rtl="0">
              <a:buFontTx/>
              <a:buChar char="-"/>
            </a:pPr>
            <a:r>
              <a:rPr lang="en-US" sz="1200" b="0" i="0" u="none" strike="sngStrike" kern="1200" baseline="0" dirty="0" smtClean="0">
                <a:solidFill>
                  <a:schemeClr val="tx1"/>
                </a:solidFill>
                <a:effectLst/>
                <a:latin typeface="+mn-lt"/>
                <a:ea typeface="+mn-ea"/>
                <a:cs typeface="+mn-cs"/>
              </a:rPr>
              <a:t>How to improve this.. I’m sure there is a better way</a:t>
            </a:r>
          </a:p>
          <a:p>
            <a:pPr marL="171450" indent="-171450" rtl="0">
              <a:buFontTx/>
              <a:buChar char="-"/>
            </a:pPr>
            <a:r>
              <a:rPr lang="en-US" sz="1200" b="0" i="0" u="none" strike="sngStrike" kern="1200" baseline="0" dirty="0" smtClean="0">
                <a:solidFill>
                  <a:schemeClr val="tx1"/>
                </a:solidFill>
                <a:effectLst/>
                <a:latin typeface="+mn-lt"/>
                <a:ea typeface="+mn-ea"/>
                <a:cs typeface="+mn-cs"/>
              </a:rPr>
              <a:t>Something that circles or emphasizes Knowledge gaps</a:t>
            </a:r>
            <a:endParaRPr lang="en-US" sz="1200" b="0" i="0" u="none" strike="sngStrike" kern="120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marL="0" indent="0" rtl="0">
              <a:buFontTx/>
              <a:buNone/>
            </a:pPr>
            <a:r>
              <a:rPr lang="en-US" sz="1200" b="0" i="0" u="none" strike="noStrike" kern="1200" dirty="0" smtClean="0">
                <a:solidFill>
                  <a:schemeClr val="tx1"/>
                </a:solidFill>
                <a:effectLst/>
                <a:latin typeface="+mn-lt"/>
                <a:ea typeface="+mn-ea"/>
                <a:cs typeface="+mn-cs"/>
              </a:rPr>
              <a:t>TALKING</a:t>
            </a:r>
            <a:r>
              <a:rPr lang="en-US" sz="1200" b="0" i="0" u="none" strike="noStrike" kern="1200" baseline="0" dirty="0" smtClean="0">
                <a:solidFill>
                  <a:schemeClr val="tx1"/>
                </a:solidFill>
                <a:effectLst/>
                <a:latin typeface="+mn-lt"/>
                <a:ea typeface="+mn-ea"/>
                <a:cs typeface="+mn-cs"/>
              </a:rPr>
              <a:t> POINTS:</a:t>
            </a:r>
            <a:endParaRPr lang="en-US" sz="1200" b="0" i="0" u="none" strike="noStrike" kern="1200" dirty="0" smtClean="0">
              <a:solidFill>
                <a:schemeClr val="tx1"/>
              </a:solidFill>
              <a:effectLst/>
              <a:latin typeface="+mn-lt"/>
              <a:ea typeface="+mn-ea"/>
              <a:cs typeface="+mn-cs"/>
            </a:endParaRPr>
          </a:p>
          <a:p>
            <a:pPr marL="171450" indent="-171450" rtl="0">
              <a:buFontTx/>
              <a:buChar char="-"/>
            </a:pPr>
            <a:r>
              <a:rPr lang="en-US" sz="1200" b="0" i="0" u="none" strike="noStrike" kern="1200" dirty="0" smtClean="0">
                <a:solidFill>
                  <a:schemeClr val="tx1"/>
                </a:solidFill>
                <a:effectLst/>
                <a:latin typeface="+mn-lt"/>
                <a:ea typeface="+mn-ea"/>
                <a:cs typeface="+mn-cs"/>
              </a:rPr>
              <a:t>Despite suitability, there are several bottlenecks that make feasibility less certain</a:t>
            </a:r>
          </a:p>
          <a:p>
            <a:pPr marL="171450" indent="-171450" rtl="0">
              <a:buFontTx/>
              <a:buChar char="-"/>
            </a:pPr>
            <a:r>
              <a:rPr lang="en-US" sz="1200" b="0" i="0" u="none" strike="noStrike" kern="1200" dirty="0" smtClean="0">
                <a:solidFill>
                  <a:schemeClr val="tx1"/>
                </a:solidFill>
                <a:effectLst/>
                <a:latin typeface="+mn-lt"/>
                <a:ea typeface="+mn-ea"/>
                <a:cs typeface="+mn-cs"/>
              </a:rPr>
              <a:t>High capital costs</a:t>
            </a:r>
          </a:p>
          <a:p>
            <a:pPr marL="171450" indent="-171450" rtl="0">
              <a:buFontTx/>
              <a:buChar char="-"/>
            </a:pPr>
            <a:r>
              <a:rPr lang="en-US" sz="1200" b="0" i="0" u="none" strike="noStrike" kern="1200" dirty="0" smtClean="0">
                <a:solidFill>
                  <a:schemeClr val="tx1"/>
                </a:solidFill>
                <a:effectLst/>
                <a:latin typeface="+mn-lt"/>
                <a:ea typeface="+mn-ea"/>
                <a:cs typeface="+mn-cs"/>
              </a:rPr>
              <a:t>Permitting uncertainty – there aren’t any detailed guidelines for starting a seaweed farm</a:t>
            </a:r>
          </a:p>
          <a:p>
            <a:pPr marL="171450" indent="-171450" rtl="0">
              <a:buFontTx/>
              <a:buChar char="-"/>
            </a:pPr>
            <a:r>
              <a:rPr lang="en-US" sz="1200" b="0" i="0" u="none" strike="noStrike" kern="1200" dirty="0" smtClean="0">
                <a:solidFill>
                  <a:schemeClr val="tx1"/>
                </a:solidFill>
                <a:effectLst/>
                <a:latin typeface="+mn-lt"/>
                <a:ea typeface="+mn-ea"/>
                <a:cs typeface="+mn-cs"/>
              </a:rPr>
              <a:t>Insufficient information: many descriptions of cultivation studies/methods are site-specific</a:t>
            </a:r>
          </a:p>
          <a:p>
            <a:pPr marL="171450" indent="-171450" rtl="0">
              <a:buFontTx/>
              <a:buChar char="-"/>
            </a:pPr>
            <a:endParaRPr lang="en-US" sz="1200" b="0" i="0" u="none" strike="noStrike" kern="1200" dirty="0" smtClean="0">
              <a:solidFill>
                <a:schemeClr val="tx1"/>
              </a:solidFill>
              <a:effectLst/>
              <a:latin typeface="+mn-lt"/>
              <a:ea typeface="+mn-ea"/>
              <a:cs typeface="+mn-cs"/>
            </a:endParaRPr>
          </a:p>
          <a:p>
            <a:pPr marL="171450" indent="-171450" rtl="0">
              <a:buFontTx/>
              <a:buChar char="-"/>
            </a:pPr>
            <a:r>
              <a:rPr lang="en-US" sz="1200" b="0" i="0" u="none" strike="noStrike" kern="1200" dirty="0" smtClean="0">
                <a:solidFill>
                  <a:schemeClr val="tx1"/>
                </a:solidFill>
                <a:effectLst/>
                <a:latin typeface="+mn-lt"/>
                <a:ea typeface="+mn-ea"/>
                <a:cs typeface="+mn-cs"/>
              </a:rPr>
              <a:t>GIVE A STORY HERE FOR EACH! BRIEF!!</a:t>
            </a:r>
          </a:p>
          <a:p>
            <a:pPr marL="171450" indent="-171450" rtl="0">
              <a:buFontTx/>
              <a:buChar char="-"/>
            </a:pPr>
            <a:r>
              <a:rPr lang="en-US" sz="1200" b="0" i="0" u="none" strike="noStrike" kern="1200" dirty="0" smtClean="0">
                <a:solidFill>
                  <a:schemeClr val="tx1"/>
                </a:solidFill>
                <a:effectLst/>
                <a:latin typeface="+mn-lt"/>
                <a:ea typeface="+mn-ea"/>
                <a:cs typeface="+mn-cs"/>
              </a:rPr>
              <a:t>Our project tackled the last bottleneck, which will help identify what is contributing most to costs and remove informational barriers to help policymakers create a guideline for seaweed aquaculture in CA.</a:t>
            </a:r>
            <a:endParaRPr lang="en-US" b="0" dirty="0" smtClean="0">
              <a:effectLst/>
            </a:endParaRPr>
          </a:p>
          <a:p>
            <a:r>
              <a:rPr lang="en-US" dirty="0" smtClean="0"/>
              <a:t/>
            </a:r>
            <a:br>
              <a:rPr lang="en-US" dirty="0" smtClean="0"/>
            </a:br>
            <a:endParaRPr lang="en-US" dirty="0" smtClean="0"/>
          </a:p>
        </p:txBody>
      </p:sp>
      <p:sp>
        <p:nvSpPr>
          <p:cNvPr id="4" name="Slide Number Placeholder 3"/>
          <p:cNvSpPr>
            <a:spLocks noGrp="1"/>
          </p:cNvSpPr>
          <p:nvPr>
            <p:ph type="sldNum" sz="quarter" idx="10"/>
          </p:nvPr>
        </p:nvSpPr>
        <p:spPr/>
        <p:txBody>
          <a:bodyPr/>
          <a:lstStyle/>
          <a:p>
            <a:fld id="{97DB922E-5540-394D-8A61-46E59D911865}" type="slidenum">
              <a:rPr lang="en-US" smtClean="0"/>
              <a:t>7</a:t>
            </a:fld>
            <a:endParaRPr lang="en-US"/>
          </a:p>
        </p:txBody>
      </p:sp>
    </p:spTree>
    <p:extLst>
      <p:ext uri="{BB962C8B-B14F-4D97-AF65-F5344CB8AC3E}">
        <p14:creationId xmlns:p14="http://schemas.microsoft.com/office/powerpoint/2010/main" val="1671547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spcBef>
                <a:spcPts val="0"/>
              </a:spcBef>
              <a:spcAft>
                <a:spcPts val="0"/>
              </a:spcAft>
              <a:buNone/>
            </a:pPr>
            <a:r>
              <a:rPr lang="en-US" b="0" dirty="0" smtClean="0"/>
              <a:t>TALKING POINTS:</a:t>
            </a:r>
          </a:p>
          <a:p>
            <a:pPr marL="0" lvl="0" indent="0" rtl="0">
              <a:spcBef>
                <a:spcPts val="0"/>
              </a:spcBef>
              <a:spcAft>
                <a:spcPts val="0"/>
              </a:spcAft>
              <a:buNone/>
            </a:pPr>
            <a:r>
              <a:rPr lang="en-US" b="0" dirty="0" smtClean="0"/>
              <a:t>Just</a:t>
            </a:r>
            <a:r>
              <a:rPr lang="en-US" b="0" baseline="0" dirty="0" smtClean="0"/>
              <a:t> read through</a:t>
            </a:r>
            <a:endParaRPr lang="en-US" b="0" dirty="0" smtClean="0"/>
          </a:p>
        </p:txBody>
      </p:sp>
      <p:sp>
        <p:nvSpPr>
          <p:cNvPr id="4" name="Slide Number Placeholder 3"/>
          <p:cNvSpPr>
            <a:spLocks noGrp="1"/>
          </p:cNvSpPr>
          <p:nvPr>
            <p:ph type="sldNum" sz="quarter" idx="10"/>
          </p:nvPr>
        </p:nvSpPr>
        <p:spPr/>
        <p:txBody>
          <a:bodyPr/>
          <a:lstStyle/>
          <a:p>
            <a:fld id="{97DB922E-5540-394D-8A61-46E59D911865}" type="slidenum">
              <a:rPr lang="en-US" smtClean="0"/>
              <a:t>8</a:t>
            </a:fld>
            <a:endParaRPr lang="en-US"/>
          </a:p>
        </p:txBody>
      </p:sp>
    </p:spTree>
    <p:extLst>
      <p:ext uri="{BB962C8B-B14F-4D97-AF65-F5344CB8AC3E}">
        <p14:creationId xmlns:p14="http://schemas.microsoft.com/office/powerpoint/2010/main" val="501132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smtClean="0">
                <a:solidFill>
                  <a:schemeClr val="tx1"/>
                </a:solidFill>
                <a:effectLst/>
                <a:latin typeface="+mn-lt"/>
                <a:ea typeface="+mn-ea"/>
                <a:cs typeface="+mn-cs"/>
              </a:rPr>
              <a:t>SHAUN</a:t>
            </a:r>
            <a:r>
              <a:rPr lang="en-US" sz="1200" b="1" i="0" u="none" strike="noStrike" kern="1200" baseline="0" dirty="0" smtClean="0">
                <a:solidFill>
                  <a:schemeClr val="tx1"/>
                </a:solidFill>
                <a:effectLst/>
                <a:latin typeface="+mn-lt"/>
                <a:ea typeface="+mn-ea"/>
                <a:cs typeface="+mn-cs"/>
              </a:rPr>
              <a:t> AND SHELBY:</a:t>
            </a:r>
          </a:p>
          <a:p>
            <a:pPr marL="171450" indent="-171450" rtl="0">
              <a:buFontTx/>
              <a:buChar char="-"/>
            </a:pPr>
            <a:r>
              <a:rPr lang="en-US" sz="1200" b="0" i="0" u="none" strike="noStrike" kern="1200" baseline="0" dirty="0" smtClean="0">
                <a:solidFill>
                  <a:schemeClr val="tx1"/>
                </a:solidFill>
                <a:effectLst/>
                <a:latin typeface="+mn-lt"/>
                <a:ea typeface="+mn-ea"/>
                <a:cs typeface="+mn-cs"/>
              </a:rPr>
              <a:t>Original text on left copied below</a:t>
            </a:r>
          </a:p>
          <a:p>
            <a:pPr marL="171450" indent="-171450" rtl="0">
              <a:buFontTx/>
              <a:buChar char="-"/>
            </a:pPr>
            <a:r>
              <a:rPr lang="en-US" sz="1200" b="0" baseline="0" dirty="0" smtClean="0">
                <a:solidFill>
                  <a:srgbClr val="FF0000"/>
                </a:solidFill>
              </a:rPr>
              <a:t>IS genera found in SB and those native from SB to SD kind of redundant? Also here it says 221 species grown in aquaculture systems, slide 9 only has ~14 </a:t>
            </a:r>
            <a:r>
              <a:rPr lang="en-US" sz="1200" b="0" baseline="0" dirty="0" err="1" smtClean="0">
                <a:solidFill>
                  <a:srgbClr val="FF0000"/>
                </a:solidFill>
              </a:rPr>
              <a:t>ish</a:t>
            </a:r>
            <a:r>
              <a:rPr lang="en-US" sz="1200" b="0" baseline="0" dirty="0" smtClean="0">
                <a:solidFill>
                  <a:srgbClr val="FF0000"/>
                </a:solidFill>
              </a:rPr>
              <a:t>. So is the explanation there we took the 221 species list and used Tit and Tit to identify the TOP ~14 </a:t>
            </a:r>
            <a:r>
              <a:rPr lang="en-US" sz="1200" b="0" baseline="0" dirty="0" err="1" smtClean="0">
                <a:solidFill>
                  <a:srgbClr val="FF0000"/>
                </a:solidFill>
              </a:rPr>
              <a:t>ish</a:t>
            </a:r>
            <a:r>
              <a:rPr lang="en-US" sz="1200" b="0" baseline="0" dirty="0" smtClean="0">
                <a:solidFill>
                  <a:srgbClr val="FF0000"/>
                </a:solidFill>
              </a:rPr>
              <a:t> valuable species globally cultivated? SHAUN – I’ll need to talk to you a bit about what slide 10 species are and maybe hear you talk through the whittling</a:t>
            </a:r>
            <a:endParaRPr lang="en-US" sz="1200" b="0" dirty="0" smtClean="0">
              <a:solidFill>
                <a:srgbClr val="FF0000"/>
              </a:solidFill>
            </a:endParaRPr>
          </a:p>
          <a:p>
            <a:pPr marL="171450" indent="-171450" rtl="0">
              <a:buFontTx/>
              <a:buChar char="-"/>
            </a:pPr>
            <a:endParaRPr lang="en-US" sz="1200" b="0" i="0" u="none" strike="noStrike" kern="1200" dirty="0" smtClean="0">
              <a:solidFill>
                <a:schemeClr val="tx1"/>
              </a:solidFill>
              <a:effectLst/>
              <a:latin typeface="+mn-lt"/>
              <a:ea typeface="+mn-ea"/>
              <a:cs typeface="+mn-cs"/>
            </a:endParaRPr>
          </a:p>
          <a:p>
            <a:pPr marL="342900" indent="-342900">
              <a:buAutoNum type="arabicPeriod"/>
            </a:pPr>
            <a:endParaRPr lang="en-US" sz="1200" dirty="0" smtClean="0"/>
          </a:p>
          <a:p>
            <a:pPr marL="342900" indent="-342900">
              <a:buAutoNum type="arabicPeriod"/>
            </a:pPr>
            <a:r>
              <a:rPr lang="en-US" sz="1200" dirty="0" smtClean="0"/>
              <a:t>191 genera found in Santa Barbara          </a:t>
            </a:r>
            <a:r>
              <a:rPr lang="en-US" dirty="0" smtClean="0"/>
              <a:t>(Jepson Herbarium 2017)</a:t>
            </a:r>
          </a:p>
          <a:p>
            <a:pPr marL="342900" indent="-342900">
              <a:buAutoNum type="arabicPeriod"/>
            </a:pPr>
            <a:endParaRPr lang="en-US" sz="800" dirty="0" smtClean="0"/>
          </a:p>
          <a:p>
            <a:pPr marL="342900" indent="-342900">
              <a:buAutoNum type="arabicPeriod"/>
            </a:pPr>
            <a:r>
              <a:rPr lang="en-US" sz="1200" dirty="0" smtClean="0"/>
              <a:t>221 species grown in aquaculture systems </a:t>
            </a:r>
            <a:r>
              <a:rPr lang="en-US" dirty="0" smtClean="0"/>
              <a:t>(</a:t>
            </a:r>
            <a:r>
              <a:rPr lang="en-US" dirty="0" err="1" smtClean="0"/>
              <a:t>Bott</a:t>
            </a:r>
            <a:r>
              <a:rPr lang="en-US" dirty="0" smtClean="0"/>
              <a:t> and </a:t>
            </a:r>
            <a:r>
              <a:rPr lang="en-US" dirty="0" err="1" smtClean="0"/>
              <a:t>Nayar</a:t>
            </a:r>
            <a:r>
              <a:rPr lang="en-US" dirty="0" smtClean="0"/>
              <a:t>, 2014)</a:t>
            </a:r>
          </a:p>
          <a:p>
            <a:pPr marL="342900" indent="-342900">
              <a:buAutoNum type="arabicPeriod"/>
            </a:pPr>
            <a:endParaRPr lang="en-US" sz="800" dirty="0" smtClean="0"/>
          </a:p>
          <a:p>
            <a:pPr marL="342900" indent="-342900">
              <a:buAutoNum type="arabicPeriod"/>
            </a:pPr>
            <a:r>
              <a:rPr lang="en-US" sz="1200" dirty="0" smtClean="0"/>
              <a:t>Native from Santa Barbara to San Diego</a:t>
            </a:r>
          </a:p>
          <a:p>
            <a:pPr marL="342900" indent="-342900">
              <a:buAutoNum type="arabicPeriod"/>
            </a:pPr>
            <a:endParaRPr lang="en-US" sz="800" dirty="0" smtClean="0"/>
          </a:p>
          <a:p>
            <a:pPr marL="342900" indent="-342900">
              <a:buAutoNum type="arabicPeriod"/>
            </a:pPr>
            <a:r>
              <a:rPr lang="en-US" sz="1200" dirty="0" smtClean="0"/>
              <a:t>Currently has a food market in California</a:t>
            </a:r>
          </a:p>
          <a:p>
            <a:endParaRPr lang="en-US" dirty="0" smtClean="0"/>
          </a:p>
          <a:p>
            <a:endParaRPr lang="en-US" dirty="0" smtClean="0"/>
          </a:p>
          <a:p>
            <a:r>
              <a:rPr lang="en-US" dirty="0" smtClean="0"/>
              <a:t>Total literature for final 4 species:</a:t>
            </a:r>
            <a:r>
              <a:rPr lang="en-US" baseline="0" dirty="0" smtClean="0"/>
              <a:t> 55 studies, 2 books, 1 experiment, 4 experts</a:t>
            </a:r>
          </a:p>
          <a:p>
            <a:r>
              <a:rPr lang="en-US" baseline="0" dirty="0" smtClean="0"/>
              <a:t>Total on other species: 35 studies, 7 experts, 2 algae </a:t>
            </a:r>
            <a:r>
              <a:rPr lang="en-US" baseline="0" dirty="0" err="1" smtClean="0"/>
              <a:t>databses</a:t>
            </a:r>
            <a:r>
              <a:rPr lang="en-US" baseline="0" dirty="0" smtClean="0"/>
              <a:t>, 1 book</a:t>
            </a:r>
          </a:p>
          <a:p>
            <a:endParaRPr lang="en-US" baseline="0" dirty="0" smtClean="0"/>
          </a:p>
          <a:p>
            <a:r>
              <a:rPr lang="en-US" baseline="0" dirty="0" smtClean="0"/>
              <a:t>Additional 110 studies considered, but not used</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7DB922E-5540-394D-8A61-46E59D911865}" type="slidenum">
              <a:rPr lang="en-US" smtClean="0"/>
              <a:t>9</a:t>
            </a:fld>
            <a:endParaRPr lang="en-US"/>
          </a:p>
        </p:txBody>
      </p:sp>
    </p:spTree>
    <p:extLst>
      <p:ext uri="{BB962C8B-B14F-4D97-AF65-F5344CB8AC3E}">
        <p14:creationId xmlns:p14="http://schemas.microsoft.com/office/powerpoint/2010/main" val="68355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021A3D-B754-1E47-8B4B-2520D0F8B442}" type="datetimeFigureOut">
              <a:rPr lang="en-US" smtClean="0"/>
              <a:t>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B4D16-6DD9-AE4E-BC2D-B0B0DF9A535B}" type="slidenum">
              <a:rPr lang="en-US" smtClean="0"/>
              <a:t>‹#›</a:t>
            </a:fld>
            <a:endParaRPr lang="en-US"/>
          </a:p>
        </p:txBody>
      </p:sp>
    </p:spTree>
    <p:extLst>
      <p:ext uri="{BB962C8B-B14F-4D97-AF65-F5344CB8AC3E}">
        <p14:creationId xmlns:p14="http://schemas.microsoft.com/office/powerpoint/2010/main" val="790011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021A3D-B754-1E47-8B4B-2520D0F8B442}" type="datetimeFigureOut">
              <a:rPr lang="en-US" smtClean="0"/>
              <a:t>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B4D16-6DD9-AE4E-BC2D-B0B0DF9A535B}" type="slidenum">
              <a:rPr lang="en-US" smtClean="0"/>
              <a:t>‹#›</a:t>
            </a:fld>
            <a:endParaRPr lang="en-US"/>
          </a:p>
        </p:txBody>
      </p:sp>
    </p:spTree>
    <p:extLst>
      <p:ext uri="{BB962C8B-B14F-4D97-AF65-F5344CB8AC3E}">
        <p14:creationId xmlns:p14="http://schemas.microsoft.com/office/powerpoint/2010/main" val="202700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021A3D-B754-1E47-8B4B-2520D0F8B442}" type="datetimeFigureOut">
              <a:rPr lang="en-US" smtClean="0"/>
              <a:t>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B4D16-6DD9-AE4E-BC2D-B0B0DF9A535B}" type="slidenum">
              <a:rPr lang="en-US" smtClean="0"/>
              <a:t>‹#›</a:t>
            </a:fld>
            <a:endParaRPr lang="en-US"/>
          </a:p>
        </p:txBody>
      </p:sp>
    </p:spTree>
    <p:extLst>
      <p:ext uri="{BB962C8B-B14F-4D97-AF65-F5344CB8AC3E}">
        <p14:creationId xmlns:p14="http://schemas.microsoft.com/office/powerpoint/2010/main" val="197568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021A3D-B754-1E47-8B4B-2520D0F8B442}" type="datetimeFigureOut">
              <a:rPr lang="en-US" smtClean="0"/>
              <a:t>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B4D16-6DD9-AE4E-BC2D-B0B0DF9A535B}" type="slidenum">
              <a:rPr lang="en-US" smtClean="0"/>
              <a:t>‹#›</a:t>
            </a:fld>
            <a:endParaRPr lang="en-US"/>
          </a:p>
        </p:txBody>
      </p:sp>
    </p:spTree>
    <p:extLst>
      <p:ext uri="{BB962C8B-B14F-4D97-AF65-F5344CB8AC3E}">
        <p14:creationId xmlns:p14="http://schemas.microsoft.com/office/powerpoint/2010/main" val="152261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021A3D-B754-1E47-8B4B-2520D0F8B442}" type="datetimeFigureOut">
              <a:rPr lang="en-US" smtClean="0"/>
              <a:t>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B4D16-6DD9-AE4E-BC2D-B0B0DF9A535B}" type="slidenum">
              <a:rPr lang="en-US" smtClean="0"/>
              <a:t>‹#›</a:t>
            </a:fld>
            <a:endParaRPr lang="en-US"/>
          </a:p>
        </p:txBody>
      </p:sp>
    </p:spTree>
    <p:extLst>
      <p:ext uri="{BB962C8B-B14F-4D97-AF65-F5344CB8AC3E}">
        <p14:creationId xmlns:p14="http://schemas.microsoft.com/office/powerpoint/2010/main" val="117710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021A3D-B754-1E47-8B4B-2520D0F8B442}" type="datetimeFigureOut">
              <a:rPr lang="en-US" smtClean="0"/>
              <a:t>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B4D16-6DD9-AE4E-BC2D-B0B0DF9A535B}" type="slidenum">
              <a:rPr lang="en-US" smtClean="0"/>
              <a:t>‹#›</a:t>
            </a:fld>
            <a:endParaRPr lang="en-US"/>
          </a:p>
        </p:txBody>
      </p:sp>
    </p:spTree>
    <p:extLst>
      <p:ext uri="{BB962C8B-B14F-4D97-AF65-F5344CB8AC3E}">
        <p14:creationId xmlns:p14="http://schemas.microsoft.com/office/powerpoint/2010/main" val="902915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021A3D-B754-1E47-8B4B-2520D0F8B442}" type="datetimeFigureOut">
              <a:rPr lang="en-US" smtClean="0"/>
              <a:t>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B4D16-6DD9-AE4E-BC2D-B0B0DF9A535B}" type="slidenum">
              <a:rPr lang="en-US" smtClean="0"/>
              <a:t>‹#›</a:t>
            </a:fld>
            <a:endParaRPr lang="en-US"/>
          </a:p>
        </p:txBody>
      </p:sp>
    </p:spTree>
    <p:extLst>
      <p:ext uri="{BB962C8B-B14F-4D97-AF65-F5344CB8AC3E}">
        <p14:creationId xmlns:p14="http://schemas.microsoft.com/office/powerpoint/2010/main" val="1178115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021A3D-B754-1E47-8B4B-2520D0F8B442}" type="datetimeFigureOut">
              <a:rPr lang="en-US" smtClean="0"/>
              <a:t>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B4D16-6DD9-AE4E-BC2D-B0B0DF9A535B}" type="slidenum">
              <a:rPr lang="en-US" smtClean="0"/>
              <a:t>‹#›</a:t>
            </a:fld>
            <a:endParaRPr lang="en-US"/>
          </a:p>
        </p:txBody>
      </p:sp>
    </p:spTree>
    <p:extLst>
      <p:ext uri="{BB962C8B-B14F-4D97-AF65-F5344CB8AC3E}">
        <p14:creationId xmlns:p14="http://schemas.microsoft.com/office/powerpoint/2010/main" val="780369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21A3D-B754-1E47-8B4B-2520D0F8B442}" type="datetimeFigureOut">
              <a:rPr lang="en-US" smtClean="0"/>
              <a:t>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B4D16-6DD9-AE4E-BC2D-B0B0DF9A535B}" type="slidenum">
              <a:rPr lang="en-US" smtClean="0"/>
              <a:t>‹#›</a:t>
            </a:fld>
            <a:endParaRPr lang="en-US"/>
          </a:p>
        </p:txBody>
      </p:sp>
    </p:spTree>
    <p:extLst>
      <p:ext uri="{BB962C8B-B14F-4D97-AF65-F5344CB8AC3E}">
        <p14:creationId xmlns:p14="http://schemas.microsoft.com/office/powerpoint/2010/main" val="989050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021A3D-B754-1E47-8B4B-2520D0F8B442}" type="datetimeFigureOut">
              <a:rPr lang="en-US" smtClean="0"/>
              <a:t>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B4D16-6DD9-AE4E-BC2D-B0B0DF9A535B}" type="slidenum">
              <a:rPr lang="en-US" smtClean="0"/>
              <a:t>‹#›</a:t>
            </a:fld>
            <a:endParaRPr lang="en-US"/>
          </a:p>
        </p:txBody>
      </p:sp>
    </p:spTree>
    <p:extLst>
      <p:ext uri="{BB962C8B-B14F-4D97-AF65-F5344CB8AC3E}">
        <p14:creationId xmlns:p14="http://schemas.microsoft.com/office/powerpoint/2010/main" val="1441502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021A3D-B754-1E47-8B4B-2520D0F8B442}" type="datetimeFigureOut">
              <a:rPr lang="en-US" smtClean="0"/>
              <a:t>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B4D16-6DD9-AE4E-BC2D-B0B0DF9A535B}" type="slidenum">
              <a:rPr lang="en-US" smtClean="0"/>
              <a:t>‹#›</a:t>
            </a:fld>
            <a:endParaRPr lang="en-US"/>
          </a:p>
        </p:txBody>
      </p:sp>
    </p:spTree>
    <p:extLst>
      <p:ext uri="{BB962C8B-B14F-4D97-AF65-F5344CB8AC3E}">
        <p14:creationId xmlns:p14="http://schemas.microsoft.com/office/powerpoint/2010/main" val="1562403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21A3D-B754-1E47-8B4B-2520D0F8B442}" type="datetimeFigureOut">
              <a:rPr lang="en-US" smtClean="0"/>
              <a:t>3/1/2018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B4D16-6DD9-AE4E-BC2D-B0B0DF9A535B}" type="slidenum">
              <a:rPr lang="en-US" smtClean="0"/>
              <a:t>‹#›</a:t>
            </a:fld>
            <a:endParaRPr lang="en-US"/>
          </a:p>
        </p:txBody>
      </p:sp>
    </p:spTree>
    <p:extLst>
      <p:ext uri="{BB962C8B-B14F-4D97-AF65-F5344CB8AC3E}">
        <p14:creationId xmlns:p14="http://schemas.microsoft.com/office/powerpoint/2010/main" val="1659181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1.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jp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jp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jp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jp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6.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68200" cy="8178800"/>
          </a:xfrm>
          <a:prstGeom prst="rect">
            <a:avLst/>
          </a:prstGeom>
        </p:spPr>
      </p:pic>
      <p:sp>
        <p:nvSpPr>
          <p:cNvPr id="4" name="Rectangle 3"/>
          <p:cNvSpPr/>
          <p:nvPr/>
        </p:nvSpPr>
        <p:spPr>
          <a:xfrm>
            <a:off x="0" y="2622333"/>
            <a:ext cx="12268200" cy="1569660"/>
          </a:xfrm>
          <a:prstGeom prst="rect">
            <a:avLst/>
          </a:prstGeom>
          <a:solidFill>
            <a:schemeClr val="accent5">
              <a:lumMod val="75000"/>
              <a:alpha val="84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453337" y="2622333"/>
            <a:ext cx="8963025" cy="1569660"/>
          </a:xfrm>
          <a:prstGeom prst="rect">
            <a:avLst/>
          </a:prstGeom>
          <a:noFill/>
        </p:spPr>
        <p:txBody>
          <a:bodyPr wrap="square" rtlCol="0">
            <a:spAutoFit/>
          </a:bodyPr>
          <a:lstStyle/>
          <a:p>
            <a:pPr algn="ctr"/>
            <a:r>
              <a:rPr lang="en-US" sz="4800" b="1" dirty="0" smtClean="0">
                <a:solidFill>
                  <a:schemeClr val="bg1">
                    <a:lumMod val="95000"/>
                  </a:schemeClr>
                </a:solidFill>
              </a:rPr>
              <a:t>Scoping the potential of seaweed aquaculture in Southern California</a:t>
            </a:r>
            <a:endParaRPr lang="en-US" sz="4800" b="1" dirty="0">
              <a:solidFill>
                <a:schemeClr val="bg1">
                  <a:lumMod val="95000"/>
                </a:schemeClr>
              </a:solidFill>
            </a:endParaRPr>
          </a:p>
        </p:txBody>
      </p:sp>
      <p:sp>
        <p:nvSpPr>
          <p:cNvPr id="5" name="Rectangle 4"/>
          <p:cNvSpPr/>
          <p:nvPr/>
        </p:nvSpPr>
        <p:spPr>
          <a:xfrm>
            <a:off x="5372100" y="5087007"/>
            <a:ext cx="6304241" cy="1770993"/>
          </a:xfrm>
          <a:prstGeom prst="rect">
            <a:avLst/>
          </a:prstGeom>
          <a:solidFill>
            <a:schemeClr val="accent5">
              <a:lumMod val="75000"/>
              <a:alpha val="85000"/>
            </a:schemeClr>
          </a:solidFill>
          <a:ln>
            <a:solidFill>
              <a:schemeClr val="accent5">
                <a:lumMod val="75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64"/>
          <p:cNvSpPr txBox="1">
            <a:spLocks noGrp="1"/>
          </p:cNvSpPr>
          <p:nvPr>
            <p:ph type="subTitle" idx="1"/>
          </p:nvPr>
        </p:nvSpPr>
        <p:spPr>
          <a:xfrm>
            <a:off x="4972050" y="5087007"/>
            <a:ext cx="6572250" cy="274254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dirty="0">
                <a:solidFill>
                  <a:schemeClr val="bg1">
                    <a:lumMod val="95000"/>
                  </a:schemeClr>
                </a:solidFill>
              </a:rPr>
              <a:t>Ian, Iwen, Shaun, and Shelby</a:t>
            </a:r>
            <a:endParaRPr sz="2800" dirty="0">
              <a:solidFill>
                <a:schemeClr val="bg1">
                  <a:lumMod val="95000"/>
                </a:schemeClr>
              </a:solidFill>
            </a:endParaRPr>
          </a:p>
          <a:p>
            <a:pPr marL="0" lvl="0" indent="0" algn="r" rtl="0">
              <a:spcBef>
                <a:spcPts val="0"/>
              </a:spcBef>
              <a:spcAft>
                <a:spcPts val="0"/>
              </a:spcAft>
              <a:buNone/>
            </a:pPr>
            <a:r>
              <a:rPr lang="en-US" sz="2800" dirty="0" smtClean="0">
                <a:solidFill>
                  <a:schemeClr val="bg1">
                    <a:lumMod val="95000"/>
                  </a:schemeClr>
                </a:solidFill>
              </a:rPr>
              <a:t>in conjunction </a:t>
            </a:r>
            <a:r>
              <a:rPr lang="en-US" sz="2800" dirty="0" smtClean="0">
                <a:solidFill>
                  <a:schemeClr val="bg1">
                    <a:lumMod val="95000"/>
                  </a:schemeClr>
                </a:solidFill>
              </a:rPr>
              <a:t>with</a:t>
            </a:r>
          </a:p>
          <a:p>
            <a:pPr algn="r">
              <a:spcBef>
                <a:spcPts val="0"/>
              </a:spcBef>
            </a:pPr>
            <a:r>
              <a:rPr lang="en-US" sz="2800" dirty="0">
                <a:solidFill>
                  <a:schemeClr val="bg1">
                    <a:lumMod val="95000"/>
                  </a:schemeClr>
                </a:solidFill>
              </a:rPr>
              <a:t>Santa Barbara </a:t>
            </a:r>
            <a:r>
              <a:rPr lang="en-US" sz="2800" dirty="0" err="1">
                <a:solidFill>
                  <a:schemeClr val="bg1">
                    <a:lumMod val="95000"/>
                  </a:schemeClr>
                </a:solidFill>
              </a:rPr>
              <a:t>Mariculture</a:t>
            </a:r>
            <a:endParaRPr lang="en-US" sz="2800" dirty="0">
              <a:solidFill>
                <a:schemeClr val="bg1">
                  <a:lumMod val="95000"/>
                </a:schemeClr>
              </a:solidFill>
            </a:endParaRPr>
          </a:p>
          <a:p>
            <a:pPr marL="0" lvl="0" indent="0" algn="r" rtl="0">
              <a:spcBef>
                <a:spcPts val="0"/>
              </a:spcBef>
              <a:spcAft>
                <a:spcPts val="0"/>
              </a:spcAft>
              <a:buNone/>
            </a:pPr>
            <a:r>
              <a:rPr lang="en" sz="2800" smtClean="0">
                <a:solidFill>
                  <a:schemeClr val="bg1">
                    <a:lumMod val="95000"/>
                  </a:schemeClr>
                </a:solidFill>
              </a:rPr>
              <a:t>Sustainable </a:t>
            </a:r>
            <a:r>
              <a:rPr lang="en" sz="2800" dirty="0" smtClean="0">
                <a:solidFill>
                  <a:schemeClr val="bg1">
                    <a:lumMod val="95000"/>
                  </a:schemeClr>
                </a:solidFill>
              </a:rPr>
              <a:t>Aquaculture </a:t>
            </a:r>
            <a:r>
              <a:rPr lang="en" sz="2800" dirty="0" smtClean="0">
                <a:solidFill>
                  <a:schemeClr val="bg1">
                    <a:lumMod val="95000"/>
                  </a:schemeClr>
                </a:solidFill>
              </a:rPr>
              <a:t>Research Center</a:t>
            </a:r>
            <a:endParaRPr lang="en" sz="2800" dirty="0" smtClean="0">
              <a:solidFill>
                <a:schemeClr val="bg1">
                  <a:lumMod val="95000"/>
                </a:schemeClr>
              </a:solidFill>
            </a:endParaRPr>
          </a:p>
          <a:p>
            <a:pPr marL="0" lvl="0" indent="0" algn="r" rtl="0">
              <a:spcBef>
                <a:spcPts val="0"/>
              </a:spcBef>
              <a:spcAft>
                <a:spcPts val="0"/>
              </a:spcAft>
              <a:buNone/>
            </a:pPr>
            <a:endParaRPr sz="2800" dirty="0">
              <a:solidFill>
                <a:schemeClr val="bg1">
                  <a:lumMod val="95000"/>
                </a:schemeClr>
              </a:solidFill>
            </a:endParaRPr>
          </a:p>
        </p:txBody>
      </p:sp>
    </p:spTree>
    <p:extLst>
      <p:ext uri="{BB962C8B-B14F-4D97-AF65-F5344CB8AC3E}">
        <p14:creationId xmlns:p14="http://schemas.microsoft.com/office/powerpoint/2010/main" val="276494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6717" y="4877489"/>
            <a:ext cx="1676241" cy="1414195"/>
          </a:xfrm>
          <a:prstGeom prst="rect">
            <a:avLst/>
          </a:prstGeom>
          <a:ln w="3175" cap="sq">
            <a:solidFill>
              <a:srgbClr val="000000"/>
            </a:solidFill>
            <a:miter lim="800000"/>
          </a:ln>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732" y="3090838"/>
            <a:ext cx="1950092" cy="1223697"/>
          </a:xfrm>
          <a:prstGeom prst="rect">
            <a:avLst/>
          </a:prstGeom>
          <a:ln w="3175" cap="sq">
            <a:solidFill>
              <a:srgbClr val="000000"/>
            </a:solidFill>
            <a:miter lim="800000"/>
          </a:ln>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2814" y="1022812"/>
            <a:ext cx="1624049" cy="1480559"/>
          </a:xfrm>
          <a:prstGeom prst="rect">
            <a:avLst/>
          </a:prstGeom>
          <a:ln w="3175" cap="sq">
            <a:solidFill>
              <a:srgbClr val="000000"/>
            </a:solidFill>
            <a:miter lim="800000"/>
          </a:ln>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3440" y="1239454"/>
            <a:ext cx="1858290" cy="1139487"/>
          </a:xfrm>
          <a:prstGeom prst="rect">
            <a:avLst/>
          </a:prstGeom>
          <a:ln w="3175" cap="sq">
            <a:solidFill>
              <a:srgbClr val="000000"/>
            </a:solidFill>
            <a:miter lim="800000"/>
          </a:ln>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9662" y="3064309"/>
            <a:ext cx="1691845" cy="1265671"/>
          </a:xfrm>
          <a:prstGeom prst="rect">
            <a:avLst/>
          </a:prstGeom>
          <a:ln w="3175" cap="sq">
            <a:solidFill>
              <a:srgbClr val="000000"/>
            </a:solidFill>
            <a:miter lim="800000"/>
          </a:ln>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0941" y="5058091"/>
            <a:ext cx="1870388" cy="1243072"/>
          </a:xfrm>
          <a:prstGeom prst="rect">
            <a:avLst/>
          </a:prstGeom>
          <a:ln w="3175" cap="sq">
            <a:solidFill>
              <a:srgbClr val="000000"/>
            </a:solidFill>
            <a:miter lim="800000"/>
          </a:ln>
          <a:effectLst/>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847" y="4016233"/>
            <a:ext cx="1104655" cy="1466800"/>
          </a:xfrm>
          <a:prstGeom prst="rect">
            <a:avLst/>
          </a:prstGeom>
          <a:ln w="3175" cap="sq">
            <a:solidFill>
              <a:srgbClr val="000000"/>
            </a:solidFill>
            <a:miter lim="800000"/>
          </a:ln>
          <a:effectLst/>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30806" y="3090838"/>
            <a:ext cx="1659565" cy="1239142"/>
          </a:xfrm>
          <a:prstGeom prst="rect">
            <a:avLst/>
          </a:prstGeom>
          <a:ln w="3175" cap="sq">
            <a:solidFill>
              <a:srgbClr val="000000"/>
            </a:solidFill>
            <a:miter lim="800000"/>
          </a:ln>
          <a:effectLst/>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62862" y="5098324"/>
            <a:ext cx="2032684" cy="1162605"/>
          </a:xfrm>
          <a:prstGeom prst="rect">
            <a:avLst/>
          </a:prstGeom>
          <a:ln w="3175" cap="sq">
            <a:solidFill>
              <a:srgbClr val="000000"/>
            </a:solidFill>
            <a:miter lim="800000"/>
          </a:ln>
          <a:effectLst/>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07790" y="1239455"/>
            <a:ext cx="1512248" cy="1139486"/>
          </a:xfrm>
          <a:prstGeom prst="rect">
            <a:avLst/>
          </a:prstGeom>
          <a:ln w="3175" cap="sq">
            <a:solidFill>
              <a:srgbClr val="000000"/>
            </a:solidFill>
            <a:miter lim="800000"/>
          </a:ln>
          <a:effectLst/>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7910" y="2000045"/>
            <a:ext cx="1611949" cy="1090793"/>
          </a:xfrm>
          <a:prstGeom prst="rect">
            <a:avLst/>
          </a:prstGeom>
          <a:ln w="3175" cap="sq">
            <a:solidFill>
              <a:srgbClr val="000000"/>
            </a:solidFill>
            <a:miter lim="800000"/>
          </a:ln>
          <a:effectLst/>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06407" y="5050687"/>
            <a:ext cx="1799146" cy="1207481"/>
          </a:xfrm>
          <a:prstGeom prst="rect">
            <a:avLst/>
          </a:prstGeom>
          <a:ln w="3175" cap="sq">
            <a:solidFill>
              <a:srgbClr val="000000"/>
            </a:solidFill>
            <a:miter lim="800000"/>
          </a:ln>
          <a:effectLst/>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41939" y="1239454"/>
            <a:ext cx="1516748" cy="1151551"/>
          </a:xfrm>
          <a:prstGeom prst="rect">
            <a:avLst/>
          </a:prstGeom>
          <a:ln w="3175" cap="sq">
            <a:solidFill>
              <a:srgbClr val="000000"/>
            </a:solidFill>
            <a:miter lim="800000"/>
          </a:ln>
          <a:effectLst/>
        </p:spPr>
      </p:pic>
      <p:pic>
        <p:nvPicPr>
          <p:cNvPr id="17" name="Picture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99400" y="3090838"/>
            <a:ext cx="1559287" cy="1283980"/>
          </a:xfrm>
          <a:prstGeom prst="rect">
            <a:avLst/>
          </a:prstGeom>
          <a:ln w="3175" cap="sq">
            <a:solidFill>
              <a:srgbClr val="000000"/>
            </a:solidFill>
            <a:miter lim="800000"/>
          </a:ln>
          <a:effectLst/>
        </p:spPr>
      </p:pic>
      <p:sp>
        <p:nvSpPr>
          <p:cNvPr id="18" name="TextBox 17"/>
          <p:cNvSpPr txBox="1"/>
          <p:nvPr/>
        </p:nvSpPr>
        <p:spPr>
          <a:xfrm>
            <a:off x="61174" y="122959"/>
            <a:ext cx="11938407" cy="769441"/>
          </a:xfrm>
          <a:prstGeom prst="rect">
            <a:avLst/>
          </a:prstGeom>
          <a:noFill/>
          <a:ln>
            <a:noFill/>
          </a:ln>
        </p:spPr>
        <p:txBody>
          <a:bodyPr wrap="square" rtlCol="0">
            <a:spAutoFit/>
          </a:bodyPr>
          <a:lstStyle/>
          <a:p>
            <a:r>
              <a:rPr lang="en-US" sz="4400" b="1" dirty="0" smtClean="0"/>
              <a:t>Identify Species: Commercially Grown</a:t>
            </a:r>
            <a:endParaRPr lang="en-US" sz="4400" b="1" dirty="0"/>
          </a:p>
        </p:txBody>
      </p:sp>
      <p:sp>
        <p:nvSpPr>
          <p:cNvPr id="19" name="TextBox 18"/>
          <p:cNvSpPr txBox="1"/>
          <p:nvPr/>
        </p:nvSpPr>
        <p:spPr>
          <a:xfrm>
            <a:off x="9909732" y="6333705"/>
            <a:ext cx="1973412" cy="461665"/>
          </a:xfrm>
          <a:prstGeom prst="rect">
            <a:avLst/>
          </a:prstGeom>
          <a:noFill/>
        </p:spPr>
        <p:txBody>
          <a:bodyPr wrap="square" rtlCol="0">
            <a:spAutoFit/>
          </a:bodyPr>
          <a:lstStyle/>
          <a:p>
            <a:pPr algn="ctr"/>
            <a:r>
              <a:rPr lang="en-US" sz="1200" i="1" dirty="0" err="1"/>
              <a:t>Pyropia</a:t>
            </a:r>
            <a:r>
              <a:rPr lang="en-US" sz="1200" i="1" dirty="0"/>
              <a:t> </a:t>
            </a:r>
            <a:r>
              <a:rPr lang="en-US" sz="1200" i="1" dirty="0" err="1"/>
              <a:t>perforata</a:t>
            </a:r>
            <a:endParaRPr lang="en-US" sz="1200" i="1" dirty="0"/>
          </a:p>
          <a:p>
            <a:pPr algn="ctr">
              <a:defRPr/>
            </a:pPr>
            <a:r>
              <a:rPr lang="en-US" sz="1200" dirty="0" smtClean="0"/>
              <a:t>(</a:t>
            </a:r>
            <a:r>
              <a:rPr lang="nb-NO" sz="1200" dirty="0"/>
              <a:t>Kim et al., 2017</a:t>
            </a:r>
            <a:r>
              <a:rPr lang="en-US" sz="1200" dirty="0" smtClean="0"/>
              <a:t>)</a:t>
            </a:r>
            <a:endParaRPr lang="en-US" sz="1200" dirty="0"/>
          </a:p>
        </p:txBody>
      </p:sp>
      <p:sp>
        <p:nvSpPr>
          <p:cNvPr id="20" name="TextBox 19"/>
          <p:cNvSpPr txBox="1"/>
          <p:nvPr/>
        </p:nvSpPr>
        <p:spPr>
          <a:xfrm>
            <a:off x="9909732" y="4314535"/>
            <a:ext cx="1973412" cy="461665"/>
          </a:xfrm>
          <a:prstGeom prst="rect">
            <a:avLst/>
          </a:prstGeom>
          <a:noFill/>
        </p:spPr>
        <p:txBody>
          <a:bodyPr wrap="square" rtlCol="0">
            <a:spAutoFit/>
          </a:bodyPr>
          <a:lstStyle/>
          <a:p>
            <a:pPr algn="ctr">
              <a:defRPr/>
            </a:pPr>
            <a:r>
              <a:rPr lang="en-US" sz="1200" i="1" dirty="0" err="1"/>
              <a:t>Gelidium</a:t>
            </a:r>
            <a:r>
              <a:rPr lang="en-US" sz="1200" i="1" dirty="0"/>
              <a:t> </a:t>
            </a:r>
            <a:r>
              <a:rPr lang="en-US" sz="1200" i="1" dirty="0" err="1"/>
              <a:t>robustum</a:t>
            </a:r>
            <a:endParaRPr lang="en-US" sz="1200" i="1" dirty="0"/>
          </a:p>
          <a:p>
            <a:pPr algn="ctr">
              <a:defRPr/>
            </a:pPr>
            <a:r>
              <a:rPr lang="en-US" sz="1200" dirty="0" smtClean="0"/>
              <a:t>(</a:t>
            </a:r>
            <a:r>
              <a:rPr lang="en-US" sz="1200" dirty="0" err="1"/>
              <a:t>Cremades</a:t>
            </a:r>
            <a:r>
              <a:rPr lang="en-US" sz="1200" dirty="0"/>
              <a:t>, 2012</a:t>
            </a:r>
            <a:r>
              <a:rPr lang="en-US" sz="1200" dirty="0" smtClean="0"/>
              <a:t>)</a:t>
            </a:r>
            <a:endParaRPr lang="en-US" sz="1200" dirty="0"/>
          </a:p>
        </p:txBody>
      </p:sp>
      <p:sp>
        <p:nvSpPr>
          <p:cNvPr id="21" name="TextBox 20"/>
          <p:cNvSpPr txBox="1"/>
          <p:nvPr/>
        </p:nvSpPr>
        <p:spPr>
          <a:xfrm>
            <a:off x="9878132" y="2535823"/>
            <a:ext cx="1973412" cy="461665"/>
          </a:xfrm>
          <a:prstGeom prst="rect">
            <a:avLst/>
          </a:prstGeom>
          <a:noFill/>
        </p:spPr>
        <p:txBody>
          <a:bodyPr wrap="square" rtlCol="0">
            <a:spAutoFit/>
          </a:bodyPr>
          <a:lstStyle/>
          <a:p>
            <a:pPr algn="ctr">
              <a:defRPr/>
            </a:pPr>
            <a:r>
              <a:rPr lang="en-US" sz="1200" i="1" dirty="0" err="1"/>
              <a:t>Agardhiella</a:t>
            </a:r>
            <a:r>
              <a:rPr lang="en-US" sz="1200" i="1" dirty="0"/>
              <a:t> </a:t>
            </a:r>
            <a:r>
              <a:rPr lang="en-US" sz="1200" i="1" dirty="0" err="1" smtClean="0"/>
              <a:t>coulteri</a:t>
            </a:r>
            <a:endParaRPr lang="en-US" sz="1200" i="1" dirty="0" smtClean="0"/>
          </a:p>
          <a:p>
            <a:pPr algn="ctr">
              <a:defRPr/>
            </a:pPr>
            <a:r>
              <a:rPr lang="en-US" sz="1200" dirty="0" smtClean="0"/>
              <a:t>(</a:t>
            </a:r>
            <a:r>
              <a:rPr lang="en-US" sz="1200" dirty="0"/>
              <a:t>Acosta-Salmon et al., </a:t>
            </a:r>
            <a:r>
              <a:rPr lang="en-US" sz="1200" dirty="0" smtClean="0"/>
              <a:t>2009)</a:t>
            </a:r>
            <a:endParaRPr lang="en-US" sz="1200" dirty="0"/>
          </a:p>
        </p:txBody>
      </p:sp>
      <p:sp>
        <p:nvSpPr>
          <p:cNvPr id="22" name="TextBox 21"/>
          <p:cNvSpPr txBox="1"/>
          <p:nvPr/>
        </p:nvSpPr>
        <p:spPr>
          <a:xfrm>
            <a:off x="7463440" y="2472232"/>
            <a:ext cx="1973412" cy="461665"/>
          </a:xfrm>
          <a:prstGeom prst="rect">
            <a:avLst/>
          </a:prstGeom>
          <a:noFill/>
        </p:spPr>
        <p:txBody>
          <a:bodyPr wrap="square" rtlCol="0">
            <a:spAutoFit/>
          </a:bodyPr>
          <a:lstStyle/>
          <a:p>
            <a:pPr algn="ctr"/>
            <a:r>
              <a:rPr lang="en-US" sz="1200" i="1" dirty="0" err="1" smtClean="0"/>
              <a:t>Hypnea</a:t>
            </a:r>
            <a:endParaRPr lang="en-US" sz="1200" i="1" dirty="0"/>
          </a:p>
          <a:p>
            <a:pPr algn="ctr">
              <a:defRPr/>
            </a:pPr>
            <a:r>
              <a:rPr lang="en-US" sz="1200" dirty="0" smtClean="0"/>
              <a:t>(</a:t>
            </a:r>
            <a:r>
              <a:rPr lang="de-DE" sz="1200" dirty="0"/>
              <a:t>Chen, 2013</a:t>
            </a:r>
            <a:r>
              <a:rPr lang="en-US" sz="1200" dirty="0" smtClean="0"/>
              <a:t>)</a:t>
            </a:r>
            <a:endParaRPr lang="en-US" sz="1200" dirty="0"/>
          </a:p>
        </p:txBody>
      </p:sp>
      <p:sp>
        <p:nvSpPr>
          <p:cNvPr id="23" name="TextBox 22"/>
          <p:cNvSpPr txBox="1"/>
          <p:nvPr/>
        </p:nvSpPr>
        <p:spPr>
          <a:xfrm>
            <a:off x="7376626" y="4350124"/>
            <a:ext cx="2097916" cy="461665"/>
          </a:xfrm>
          <a:prstGeom prst="rect">
            <a:avLst/>
          </a:prstGeom>
          <a:noFill/>
        </p:spPr>
        <p:txBody>
          <a:bodyPr wrap="square" rtlCol="0">
            <a:spAutoFit/>
          </a:bodyPr>
          <a:lstStyle/>
          <a:p>
            <a:pPr algn="ctr"/>
            <a:r>
              <a:rPr lang="en-US" sz="1200" i="1" dirty="0" err="1"/>
              <a:t>Fucus</a:t>
            </a:r>
            <a:r>
              <a:rPr lang="en-US" sz="1200" i="1" dirty="0"/>
              <a:t> </a:t>
            </a:r>
            <a:r>
              <a:rPr lang="en-US" sz="1200" i="1" dirty="0" err="1"/>
              <a:t>gardneri</a:t>
            </a:r>
            <a:endParaRPr lang="en-US" sz="1200" i="1" dirty="0"/>
          </a:p>
          <a:p>
            <a:pPr algn="ctr">
              <a:defRPr/>
            </a:pPr>
            <a:r>
              <a:rPr lang="en-US" sz="1200" dirty="0" smtClean="0"/>
              <a:t>(</a:t>
            </a:r>
            <a:r>
              <a:rPr lang="en-US" sz="1200" dirty="0"/>
              <a:t>CA </a:t>
            </a:r>
            <a:r>
              <a:rPr lang="en-US" sz="1200" dirty="0" smtClean="0"/>
              <a:t>DFW, </a:t>
            </a:r>
            <a:r>
              <a:rPr lang="en-US" sz="1200" dirty="0"/>
              <a:t>2018</a:t>
            </a:r>
            <a:r>
              <a:rPr lang="en-US" sz="1200" dirty="0" smtClean="0"/>
              <a:t>)</a:t>
            </a:r>
            <a:endParaRPr lang="en-US" sz="1200" dirty="0"/>
          </a:p>
        </p:txBody>
      </p:sp>
      <p:sp>
        <p:nvSpPr>
          <p:cNvPr id="24" name="TextBox 23"/>
          <p:cNvSpPr txBox="1"/>
          <p:nvPr/>
        </p:nvSpPr>
        <p:spPr>
          <a:xfrm>
            <a:off x="7530941" y="6333705"/>
            <a:ext cx="1973412" cy="461665"/>
          </a:xfrm>
          <a:prstGeom prst="rect">
            <a:avLst/>
          </a:prstGeom>
          <a:noFill/>
        </p:spPr>
        <p:txBody>
          <a:bodyPr wrap="square" rtlCol="0">
            <a:spAutoFit/>
          </a:bodyPr>
          <a:lstStyle/>
          <a:p>
            <a:pPr algn="ctr"/>
            <a:r>
              <a:rPr lang="en-US" sz="1200" i="1" dirty="0" err="1"/>
              <a:t>Gigartina</a:t>
            </a:r>
            <a:r>
              <a:rPr lang="en-US" sz="1200" i="1" dirty="0"/>
              <a:t> </a:t>
            </a:r>
            <a:r>
              <a:rPr lang="en-US" sz="1200" i="1" dirty="0" err="1"/>
              <a:t>papillata</a:t>
            </a:r>
            <a:endParaRPr lang="en-US" sz="1200" i="1" dirty="0"/>
          </a:p>
          <a:p>
            <a:pPr algn="ctr">
              <a:defRPr/>
            </a:pPr>
            <a:r>
              <a:rPr lang="en-US" sz="1200" dirty="0" smtClean="0"/>
              <a:t>(</a:t>
            </a:r>
            <a:r>
              <a:rPr lang="en-US" sz="1200" dirty="0"/>
              <a:t>Dawson and Foster, 1982</a:t>
            </a:r>
            <a:r>
              <a:rPr lang="en-US" sz="1200" dirty="0" smtClean="0"/>
              <a:t>)</a:t>
            </a:r>
            <a:endParaRPr lang="en-US" sz="1200" dirty="0"/>
          </a:p>
        </p:txBody>
      </p:sp>
      <p:sp>
        <p:nvSpPr>
          <p:cNvPr id="25" name="TextBox 24"/>
          <p:cNvSpPr txBox="1"/>
          <p:nvPr/>
        </p:nvSpPr>
        <p:spPr>
          <a:xfrm>
            <a:off x="2535184" y="2472230"/>
            <a:ext cx="2130258" cy="461665"/>
          </a:xfrm>
          <a:prstGeom prst="rect">
            <a:avLst/>
          </a:prstGeom>
          <a:noFill/>
        </p:spPr>
        <p:txBody>
          <a:bodyPr wrap="square" rtlCol="0">
            <a:spAutoFit/>
          </a:bodyPr>
          <a:lstStyle/>
          <a:p>
            <a:pPr algn="ctr"/>
            <a:r>
              <a:rPr lang="en-US" sz="1200" i="1" dirty="0" err="1"/>
              <a:t>Ulva</a:t>
            </a:r>
            <a:r>
              <a:rPr lang="en-US" sz="1200" i="1" dirty="0"/>
              <a:t> </a:t>
            </a:r>
            <a:r>
              <a:rPr lang="en-US" sz="1200" i="1" dirty="0" err="1"/>
              <a:t>lactuca</a:t>
            </a:r>
            <a:endParaRPr lang="en-US" sz="1200" i="1" dirty="0"/>
          </a:p>
          <a:p>
            <a:pPr algn="ctr">
              <a:defRPr/>
            </a:pPr>
            <a:r>
              <a:rPr lang="en-US" sz="1200" dirty="0" smtClean="0"/>
              <a:t>(</a:t>
            </a:r>
            <a:r>
              <a:rPr lang="en-US" sz="1200" dirty="0" err="1"/>
              <a:t>Titlyanov</a:t>
            </a:r>
            <a:r>
              <a:rPr lang="en-US" sz="1200" dirty="0"/>
              <a:t> and </a:t>
            </a:r>
            <a:r>
              <a:rPr lang="en-US" sz="1200" dirty="0" err="1"/>
              <a:t>Titlyanova</a:t>
            </a:r>
            <a:r>
              <a:rPr lang="en-US" sz="1200" dirty="0"/>
              <a:t> 2010</a:t>
            </a:r>
            <a:r>
              <a:rPr lang="en-US" sz="1200" dirty="0" smtClean="0"/>
              <a:t>)</a:t>
            </a:r>
            <a:endParaRPr lang="en-US" sz="1200" dirty="0"/>
          </a:p>
        </p:txBody>
      </p:sp>
      <p:sp>
        <p:nvSpPr>
          <p:cNvPr id="26" name="TextBox 25"/>
          <p:cNvSpPr txBox="1"/>
          <p:nvPr/>
        </p:nvSpPr>
        <p:spPr>
          <a:xfrm>
            <a:off x="4925982" y="4366380"/>
            <a:ext cx="2131531" cy="461665"/>
          </a:xfrm>
          <a:prstGeom prst="rect">
            <a:avLst/>
          </a:prstGeom>
          <a:noFill/>
        </p:spPr>
        <p:txBody>
          <a:bodyPr wrap="square" rtlCol="0">
            <a:spAutoFit/>
          </a:bodyPr>
          <a:lstStyle/>
          <a:p>
            <a:pPr algn="ctr"/>
            <a:r>
              <a:rPr lang="en-US" sz="1200" i="1" dirty="0" err="1"/>
              <a:t>Palmaria</a:t>
            </a:r>
            <a:r>
              <a:rPr lang="en-US" sz="1200" i="1" dirty="0"/>
              <a:t> </a:t>
            </a:r>
            <a:r>
              <a:rPr lang="en-US" sz="1200" i="1" dirty="0" err="1"/>
              <a:t>mollis</a:t>
            </a:r>
            <a:r>
              <a:rPr lang="en-US" sz="1200" i="1" dirty="0"/>
              <a:t>  </a:t>
            </a:r>
            <a:endParaRPr lang="en-US" sz="1200" i="1" dirty="0" smtClean="0"/>
          </a:p>
          <a:p>
            <a:pPr algn="ctr"/>
            <a:r>
              <a:rPr lang="en-US" sz="1200" i="1" dirty="0" smtClean="0"/>
              <a:t>(</a:t>
            </a:r>
            <a:r>
              <a:rPr lang="en-US" sz="1200" dirty="0" smtClean="0"/>
              <a:t>Abbott </a:t>
            </a:r>
            <a:r>
              <a:rPr lang="en-US" sz="1200" dirty="0"/>
              <a:t>and </a:t>
            </a:r>
            <a:r>
              <a:rPr lang="en-US" sz="1200" dirty="0" err="1"/>
              <a:t>Hollenberg</a:t>
            </a:r>
            <a:r>
              <a:rPr lang="en-US" sz="1200" dirty="0"/>
              <a:t>, </a:t>
            </a:r>
            <a:r>
              <a:rPr lang="en-US" sz="1200" dirty="0" smtClean="0"/>
              <a:t>1992)</a:t>
            </a:r>
            <a:endParaRPr lang="en-US" sz="1200" dirty="0"/>
          </a:p>
        </p:txBody>
      </p:sp>
      <p:sp>
        <p:nvSpPr>
          <p:cNvPr id="27" name="TextBox 26"/>
          <p:cNvSpPr txBox="1"/>
          <p:nvPr/>
        </p:nvSpPr>
        <p:spPr>
          <a:xfrm>
            <a:off x="168755" y="3151722"/>
            <a:ext cx="2130258" cy="646331"/>
          </a:xfrm>
          <a:prstGeom prst="rect">
            <a:avLst/>
          </a:prstGeom>
          <a:noFill/>
        </p:spPr>
        <p:txBody>
          <a:bodyPr wrap="square" rtlCol="0">
            <a:spAutoFit/>
          </a:bodyPr>
          <a:lstStyle/>
          <a:p>
            <a:pPr algn="ctr"/>
            <a:r>
              <a:rPr lang="en-US" sz="1200" i="1" dirty="0" err="1" smtClean="0"/>
              <a:t>Chondracanthus</a:t>
            </a:r>
            <a:r>
              <a:rPr lang="en-US" sz="1200" i="1" dirty="0" smtClean="0"/>
              <a:t> </a:t>
            </a:r>
            <a:r>
              <a:rPr lang="en-US" sz="1200" i="1" dirty="0" err="1"/>
              <a:t>exasperatus</a:t>
            </a:r>
            <a:r>
              <a:rPr lang="en-US" sz="1200" i="1" dirty="0"/>
              <a:t>  </a:t>
            </a:r>
            <a:r>
              <a:rPr lang="en-US" sz="1200" i="1" dirty="0" smtClean="0"/>
              <a:t>(</a:t>
            </a:r>
            <a:r>
              <a:rPr lang="en-US" sz="1200" dirty="0" err="1" smtClean="0"/>
              <a:t>Waaland</a:t>
            </a:r>
            <a:r>
              <a:rPr lang="en-US" sz="1200" dirty="0"/>
              <a:t>, </a:t>
            </a:r>
            <a:r>
              <a:rPr lang="en-US" sz="1200" dirty="0" smtClean="0"/>
              <a:t>2004)</a:t>
            </a:r>
            <a:endParaRPr lang="en-US" sz="1200" i="1" dirty="0"/>
          </a:p>
          <a:p>
            <a:pPr algn="ctr"/>
            <a:endParaRPr lang="en-US" sz="1200" dirty="0"/>
          </a:p>
        </p:txBody>
      </p:sp>
      <p:sp>
        <p:nvSpPr>
          <p:cNvPr id="28" name="TextBox 27"/>
          <p:cNvSpPr txBox="1"/>
          <p:nvPr/>
        </p:nvSpPr>
        <p:spPr>
          <a:xfrm>
            <a:off x="4837857" y="2472231"/>
            <a:ext cx="2130258" cy="461665"/>
          </a:xfrm>
          <a:prstGeom prst="rect">
            <a:avLst/>
          </a:prstGeom>
          <a:noFill/>
        </p:spPr>
        <p:txBody>
          <a:bodyPr wrap="square" rtlCol="0">
            <a:spAutoFit/>
          </a:bodyPr>
          <a:lstStyle/>
          <a:p>
            <a:pPr algn="ctr"/>
            <a:r>
              <a:rPr lang="en-US" sz="1200" i="1" dirty="0" err="1" smtClean="0"/>
              <a:t>Postelsia</a:t>
            </a:r>
            <a:r>
              <a:rPr lang="en-US" sz="1200" i="1" dirty="0" smtClean="0"/>
              <a:t> </a:t>
            </a:r>
            <a:r>
              <a:rPr lang="en-US" sz="1200" i="1" dirty="0" err="1"/>
              <a:t>palmaeformus</a:t>
            </a:r>
            <a:r>
              <a:rPr lang="en-US" sz="1200" i="1" dirty="0"/>
              <a:t>  </a:t>
            </a:r>
            <a:r>
              <a:rPr lang="en-US" sz="1200" dirty="0"/>
              <a:t>(</a:t>
            </a:r>
            <a:r>
              <a:rPr lang="en-US" sz="1200" dirty="0" err="1" smtClean="0"/>
              <a:t>Blanchette</a:t>
            </a:r>
            <a:r>
              <a:rPr lang="en-US" sz="1200" dirty="0" smtClean="0"/>
              <a:t> </a:t>
            </a:r>
            <a:r>
              <a:rPr lang="en-US" sz="1200" dirty="0"/>
              <a:t>and Neilson, </a:t>
            </a:r>
            <a:r>
              <a:rPr lang="en-US" sz="1200" dirty="0" smtClean="0"/>
              <a:t>2009)</a:t>
            </a:r>
            <a:endParaRPr lang="en-US" sz="1200" dirty="0"/>
          </a:p>
        </p:txBody>
      </p:sp>
      <p:sp>
        <p:nvSpPr>
          <p:cNvPr id="29" name="TextBox 28"/>
          <p:cNvSpPr txBox="1"/>
          <p:nvPr/>
        </p:nvSpPr>
        <p:spPr>
          <a:xfrm>
            <a:off x="2562862" y="6333705"/>
            <a:ext cx="2130258" cy="646331"/>
          </a:xfrm>
          <a:prstGeom prst="rect">
            <a:avLst/>
          </a:prstGeom>
          <a:noFill/>
        </p:spPr>
        <p:txBody>
          <a:bodyPr wrap="square" rtlCol="0">
            <a:spAutoFit/>
          </a:bodyPr>
          <a:lstStyle/>
          <a:p>
            <a:pPr algn="ctr"/>
            <a:r>
              <a:rPr lang="en-US" sz="1200" i="1" dirty="0" err="1" smtClean="0"/>
              <a:t>Eisenia</a:t>
            </a:r>
            <a:r>
              <a:rPr lang="en-US" sz="1200" i="1" dirty="0" smtClean="0"/>
              <a:t> </a:t>
            </a:r>
            <a:r>
              <a:rPr lang="en-US" sz="1200" i="1" dirty="0" err="1"/>
              <a:t>arborea</a:t>
            </a:r>
            <a:r>
              <a:rPr lang="en-US" sz="1200" i="1" dirty="0"/>
              <a:t> </a:t>
            </a:r>
            <a:endParaRPr lang="en-US" sz="1200" i="1" dirty="0" smtClean="0"/>
          </a:p>
          <a:p>
            <a:pPr algn="ctr"/>
            <a:r>
              <a:rPr lang="en-US" sz="1200" dirty="0" smtClean="0"/>
              <a:t>(Guzman-Calderon </a:t>
            </a:r>
            <a:r>
              <a:rPr lang="en-US" sz="1200" dirty="0"/>
              <a:t>et al., </a:t>
            </a:r>
            <a:r>
              <a:rPr lang="en-US" sz="1200" dirty="0" smtClean="0"/>
              <a:t>2016)</a:t>
            </a:r>
            <a:endParaRPr lang="en-US" sz="1200" i="1" dirty="0"/>
          </a:p>
          <a:p>
            <a:pPr algn="ctr"/>
            <a:endParaRPr lang="en-US" sz="1200" dirty="0"/>
          </a:p>
        </p:txBody>
      </p:sp>
      <p:sp>
        <p:nvSpPr>
          <p:cNvPr id="31" name="TextBox 30"/>
          <p:cNvSpPr txBox="1"/>
          <p:nvPr/>
        </p:nvSpPr>
        <p:spPr>
          <a:xfrm>
            <a:off x="143141" y="5548870"/>
            <a:ext cx="2130258" cy="461665"/>
          </a:xfrm>
          <a:prstGeom prst="rect">
            <a:avLst/>
          </a:prstGeom>
          <a:noFill/>
        </p:spPr>
        <p:txBody>
          <a:bodyPr wrap="square" rtlCol="0">
            <a:spAutoFit/>
          </a:bodyPr>
          <a:lstStyle/>
          <a:p>
            <a:pPr algn="ctr"/>
            <a:r>
              <a:rPr lang="en-US" sz="1200" i="1" dirty="0" err="1" smtClean="0"/>
              <a:t>Alaria</a:t>
            </a:r>
            <a:r>
              <a:rPr lang="en-US" sz="1200" i="1" dirty="0" smtClean="0"/>
              <a:t> </a:t>
            </a:r>
            <a:r>
              <a:rPr lang="en-US" sz="1200" i="1" dirty="0" err="1"/>
              <a:t>marginata</a:t>
            </a:r>
            <a:r>
              <a:rPr lang="en-US" sz="1200" i="1" dirty="0"/>
              <a:t> </a:t>
            </a:r>
            <a:endParaRPr lang="en-US" sz="1200" i="1" dirty="0" smtClean="0"/>
          </a:p>
          <a:p>
            <a:pPr algn="ctr"/>
            <a:r>
              <a:rPr lang="en-US" sz="1200" dirty="0"/>
              <a:t>(</a:t>
            </a:r>
            <a:r>
              <a:rPr lang="en-US" sz="1200" dirty="0" err="1" smtClean="0"/>
              <a:t>Flahive</a:t>
            </a:r>
            <a:r>
              <a:rPr lang="en-US" sz="1200" dirty="0" smtClean="0"/>
              <a:t> </a:t>
            </a:r>
            <a:r>
              <a:rPr lang="en-US" sz="1200" dirty="0"/>
              <a:t>et al. </a:t>
            </a:r>
            <a:r>
              <a:rPr lang="en-US" sz="1200" dirty="0" smtClean="0"/>
              <a:t>2013)</a:t>
            </a:r>
            <a:endParaRPr lang="en-US" sz="1200" dirty="0"/>
          </a:p>
        </p:txBody>
      </p:sp>
      <p:sp>
        <p:nvSpPr>
          <p:cNvPr id="32" name="TextBox 31"/>
          <p:cNvSpPr txBox="1"/>
          <p:nvPr/>
        </p:nvSpPr>
        <p:spPr>
          <a:xfrm>
            <a:off x="2512077" y="4407117"/>
            <a:ext cx="2130258" cy="646331"/>
          </a:xfrm>
          <a:prstGeom prst="rect">
            <a:avLst/>
          </a:prstGeom>
          <a:noFill/>
        </p:spPr>
        <p:txBody>
          <a:bodyPr wrap="square" rtlCol="0">
            <a:spAutoFit/>
          </a:bodyPr>
          <a:lstStyle/>
          <a:p>
            <a:pPr algn="ctr"/>
            <a:r>
              <a:rPr lang="en-US" sz="1200" i="1" dirty="0" err="1" smtClean="0"/>
              <a:t>Gracilaria</a:t>
            </a:r>
            <a:r>
              <a:rPr lang="en-US" sz="1200" i="1" dirty="0" smtClean="0"/>
              <a:t> </a:t>
            </a:r>
            <a:r>
              <a:rPr lang="en-US" sz="1200" i="1" dirty="0" err="1" smtClean="0"/>
              <a:t>pacifica</a:t>
            </a:r>
            <a:endParaRPr lang="en-US" sz="1200" i="1" dirty="0" smtClean="0"/>
          </a:p>
          <a:p>
            <a:pPr algn="ctr"/>
            <a:r>
              <a:rPr lang="en-US" sz="1200" dirty="0" smtClean="0"/>
              <a:t>(</a:t>
            </a:r>
            <a:r>
              <a:rPr lang="nb-NO" sz="1200" dirty="0" smtClean="0"/>
              <a:t>Kim </a:t>
            </a:r>
            <a:r>
              <a:rPr lang="nb-NO" sz="1200" dirty="0"/>
              <a:t>et al., </a:t>
            </a:r>
            <a:r>
              <a:rPr lang="nb-NO" sz="1200" dirty="0" smtClean="0"/>
              <a:t>2017)</a:t>
            </a:r>
            <a:endParaRPr lang="en-US" sz="1200" i="1" dirty="0"/>
          </a:p>
          <a:p>
            <a:pPr algn="ctr"/>
            <a:endParaRPr lang="en-US" sz="1200" dirty="0"/>
          </a:p>
        </p:txBody>
      </p:sp>
      <p:sp>
        <p:nvSpPr>
          <p:cNvPr id="33" name="TextBox 32"/>
          <p:cNvSpPr txBox="1"/>
          <p:nvPr/>
        </p:nvSpPr>
        <p:spPr>
          <a:xfrm>
            <a:off x="4981420" y="6298402"/>
            <a:ext cx="2097916" cy="646331"/>
          </a:xfrm>
          <a:prstGeom prst="rect">
            <a:avLst/>
          </a:prstGeom>
          <a:noFill/>
        </p:spPr>
        <p:txBody>
          <a:bodyPr wrap="square" rtlCol="0">
            <a:spAutoFit/>
          </a:bodyPr>
          <a:lstStyle/>
          <a:p>
            <a:pPr algn="ctr"/>
            <a:r>
              <a:rPr lang="en-US" sz="1200" i="1" dirty="0" err="1" smtClean="0"/>
              <a:t>Laminaria</a:t>
            </a:r>
            <a:r>
              <a:rPr lang="en-US" sz="1200" i="1" dirty="0" smtClean="0"/>
              <a:t> </a:t>
            </a:r>
            <a:r>
              <a:rPr lang="en-US" sz="1200" i="1" dirty="0" err="1" smtClean="0"/>
              <a:t>setchellii</a:t>
            </a:r>
            <a:endParaRPr lang="en-US" sz="1200" i="1" dirty="0"/>
          </a:p>
          <a:p>
            <a:pPr algn="ctr"/>
            <a:r>
              <a:rPr lang="en-US" sz="1200" i="1" dirty="0" smtClean="0"/>
              <a:t>(</a:t>
            </a:r>
            <a:r>
              <a:rPr lang="en-US" sz="1200" dirty="0" smtClean="0"/>
              <a:t>Abbott </a:t>
            </a:r>
            <a:r>
              <a:rPr lang="en-US" sz="1200" dirty="0"/>
              <a:t>and </a:t>
            </a:r>
            <a:r>
              <a:rPr lang="en-US" sz="1200" dirty="0" err="1"/>
              <a:t>Hollenberg</a:t>
            </a:r>
            <a:r>
              <a:rPr lang="en-US" sz="1200" dirty="0"/>
              <a:t>, </a:t>
            </a:r>
            <a:r>
              <a:rPr lang="en-US" sz="1200" dirty="0" smtClean="0"/>
              <a:t>1992)</a:t>
            </a:r>
            <a:endParaRPr lang="en-US" sz="1200" i="1" dirty="0"/>
          </a:p>
          <a:p>
            <a:pPr algn="ctr"/>
            <a:endParaRPr lang="en-US" sz="1200" dirty="0"/>
          </a:p>
        </p:txBody>
      </p:sp>
      <p:sp>
        <p:nvSpPr>
          <p:cNvPr id="39" name="Rectangle 38"/>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723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3" name="TextBox 42"/>
          <p:cNvSpPr txBox="1"/>
          <p:nvPr/>
        </p:nvSpPr>
        <p:spPr>
          <a:xfrm>
            <a:off x="61174" y="123207"/>
            <a:ext cx="11938407" cy="769441"/>
          </a:xfrm>
          <a:prstGeom prst="rect">
            <a:avLst/>
          </a:prstGeom>
          <a:noFill/>
          <a:ln>
            <a:noFill/>
          </a:ln>
        </p:spPr>
        <p:txBody>
          <a:bodyPr wrap="square" rtlCol="0">
            <a:spAutoFit/>
          </a:bodyPr>
          <a:lstStyle/>
          <a:p>
            <a:r>
              <a:rPr lang="en-US" sz="4400" b="1" dirty="0" smtClean="0"/>
              <a:t>Identify Species: Southern California Bight</a:t>
            </a:r>
            <a:endParaRPr lang="en-US" sz="4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6717" y="4877489"/>
            <a:ext cx="1676241" cy="1414195"/>
          </a:xfrm>
          <a:prstGeom prst="rect">
            <a:avLst/>
          </a:prstGeom>
          <a:ln w="3175" cap="sq">
            <a:solidFill>
              <a:srgbClr val="000000"/>
            </a:solidFill>
            <a:miter lim="800000"/>
          </a:ln>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732" y="3090838"/>
            <a:ext cx="1950092" cy="1223697"/>
          </a:xfrm>
          <a:prstGeom prst="rect">
            <a:avLst/>
          </a:prstGeom>
          <a:ln w="3175" cap="sq">
            <a:solidFill>
              <a:srgbClr val="000000"/>
            </a:solidFill>
            <a:miter lim="800000"/>
          </a:ln>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2814" y="1022812"/>
            <a:ext cx="1624049" cy="1480559"/>
          </a:xfrm>
          <a:prstGeom prst="rect">
            <a:avLst/>
          </a:prstGeom>
          <a:ln w="3175" cap="sq">
            <a:solidFill>
              <a:srgbClr val="000000"/>
            </a:solidFill>
            <a:miter lim="800000"/>
          </a:ln>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3440" y="1239454"/>
            <a:ext cx="1858290" cy="1139487"/>
          </a:xfrm>
          <a:prstGeom prst="rect">
            <a:avLst/>
          </a:prstGeom>
          <a:ln w="3175" cap="sq">
            <a:solidFill>
              <a:srgbClr val="000000"/>
            </a:solidFill>
            <a:miter lim="800000"/>
          </a:ln>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9662" y="3064309"/>
            <a:ext cx="1691845" cy="1265671"/>
          </a:xfrm>
          <a:prstGeom prst="rect">
            <a:avLst/>
          </a:prstGeom>
          <a:ln w="3175" cap="sq">
            <a:solidFill>
              <a:srgbClr val="000000"/>
            </a:solidFill>
            <a:miter lim="800000"/>
          </a:ln>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0941" y="5058091"/>
            <a:ext cx="1870388" cy="1243072"/>
          </a:xfrm>
          <a:prstGeom prst="rect">
            <a:avLst/>
          </a:prstGeom>
          <a:ln w="3175" cap="sq">
            <a:solidFill>
              <a:srgbClr val="000000"/>
            </a:solidFill>
            <a:miter lim="800000"/>
          </a:ln>
          <a:effectLst/>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847" y="4016233"/>
            <a:ext cx="1104655" cy="1466800"/>
          </a:xfrm>
          <a:prstGeom prst="rect">
            <a:avLst/>
          </a:prstGeom>
          <a:ln w="3175" cap="sq">
            <a:solidFill>
              <a:srgbClr val="000000"/>
            </a:solidFill>
            <a:miter lim="800000"/>
          </a:ln>
          <a:effectLst/>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30806" y="3090838"/>
            <a:ext cx="1659565" cy="1239142"/>
          </a:xfrm>
          <a:prstGeom prst="rect">
            <a:avLst/>
          </a:prstGeom>
          <a:ln w="3175" cap="sq">
            <a:solidFill>
              <a:srgbClr val="000000"/>
            </a:solidFill>
            <a:miter lim="800000"/>
          </a:ln>
          <a:effectLst/>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62862" y="5098324"/>
            <a:ext cx="2032684" cy="1162605"/>
          </a:xfrm>
          <a:prstGeom prst="rect">
            <a:avLst/>
          </a:prstGeom>
          <a:ln w="3175" cap="sq">
            <a:solidFill>
              <a:srgbClr val="000000"/>
            </a:solidFill>
            <a:miter lim="800000"/>
          </a:ln>
          <a:effectLst/>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07790" y="1239455"/>
            <a:ext cx="1512248" cy="1139486"/>
          </a:xfrm>
          <a:prstGeom prst="rect">
            <a:avLst/>
          </a:prstGeom>
          <a:ln w="3175" cap="sq">
            <a:solidFill>
              <a:srgbClr val="000000"/>
            </a:solidFill>
            <a:miter lim="800000"/>
          </a:ln>
          <a:effectLst/>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7910" y="2000045"/>
            <a:ext cx="1611949" cy="1090793"/>
          </a:xfrm>
          <a:prstGeom prst="rect">
            <a:avLst/>
          </a:prstGeom>
          <a:ln w="3175" cap="sq">
            <a:solidFill>
              <a:srgbClr val="000000"/>
            </a:solidFill>
            <a:miter lim="800000"/>
          </a:ln>
          <a:effectLst/>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06407" y="5050687"/>
            <a:ext cx="1799146" cy="1207481"/>
          </a:xfrm>
          <a:prstGeom prst="rect">
            <a:avLst/>
          </a:prstGeom>
          <a:ln w="3175" cap="sq">
            <a:solidFill>
              <a:srgbClr val="000000"/>
            </a:solidFill>
            <a:miter lim="800000"/>
          </a:ln>
          <a:effectLst/>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41939" y="1239454"/>
            <a:ext cx="1516748" cy="1151551"/>
          </a:xfrm>
          <a:prstGeom prst="rect">
            <a:avLst/>
          </a:prstGeom>
          <a:ln w="3175" cap="sq">
            <a:solidFill>
              <a:srgbClr val="000000"/>
            </a:solidFill>
            <a:miter lim="800000"/>
          </a:ln>
          <a:effectLst/>
        </p:spPr>
      </p:pic>
      <p:pic>
        <p:nvPicPr>
          <p:cNvPr id="17" name="Picture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99400" y="3090838"/>
            <a:ext cx="1559287" cy="1283980"/>
          </a:xfrm>
          <a:prstGeom prst="rect">
            <a:avLst/>
          </a:prstGeom>
          <a:ln w="3175" cap="sq">
            <a:solidFill>
              <a:srgbClr val="000000"/>
            </a:solidFill>
            <a:miter lim="800000"/>
          </a:ln>
          <a:effectLst/>
        </p:spPr>
      </p:pic>
      <p:sp>
        <p:nvSpPr>
          <p:cNvPr id="19" name="TextBox 18"/>
          <p:cNvSpPr txBox="1"/>
          <p:nvPr/>
        </p:nvSpPr>
        <p:spPr>
          <a:xfrm>
            <a:off x="9909732" y="6333705"/>
            <a:ext cx="1973412" cy="461665"/>
          </a:xfrm>
          <a:prstGeom prst="rect">
            <a:avLst/>
          </a:prstGeom>
          <a:noFill/>
        </p:spPr>
        <p:txBody>
          <a:bodyPr wrap="square" rtlCol="0">
            <a:spAutoFit/>
          </a:bodyPr>
          <a:lstStyle/>
          <a:p>
            <a:pPr algn="ctr"/>
            <a:r>
              <a:rPr lang="en-US" sz="1200" i="1" dirty="0" err="1"/>
              <a:t>Pyropia</a:t>
            </a:r>
            <a:r>
              <a:rPr lang="en-US" sz="1200" i="1" dirty="0"/>
              <a:t> </a:t>
            </a:r>
            <a:r>
              <a:rPr lang="en-US" sz="1200" i="1" dirty="0" err="1"/>
              <a:t>perforata</a:t>
            </a:r>
            <a:endParaRPr lang="en-US" sz="1200" i="1" dirty="0"/>
          </a:p>
          <a:p>
            <a:pPr algn="ctr">
              <a:defRPr/>
            </a:pPr>
            <a:r>
              <a:rPr lang="en-US" sz="1200" dirty="0" smtClean="0"/>
              <a:t>(</a:t>
            </a:r>
            <a:r>
              <a:rPr lang="nb-NO" sz="1200" dirty="0"/>
              <a:t>Kim et al., 2017</a:t>
            </a:r>
            <a:r>
              <a:rPr lang="en-US" sz="1200" dirty="0" smtClean="0"/>
              <a:t>)</a:t>
            </a:r>
            <a:endParaRPr lang="en-US" sz="1200" dirty="0"/>
          </a:p>
        </p:txBody>
      </p:sp>
      <p:sp>
        <p:nvSpPr>
          <p:cNvPr id="20" name="TextBox 19"/>
          <p:cNvSpPr txBox="1"/>
          <p:nvPr/>
        </p:nvSpPr>
        <p:spPr>
          <a:xfrm>
            <a:off x="9909732" y="4314535"/>
            <a:ext cx="1973412" cy="461665"/>
          </a:xfrm>
          <a:prstGeom prst="rect">
            <a:avLst/>
          </a:prstGeom>
          <a:noFill/>
        </p:spPr>
        <p:txBody>
          <a:bodyPr wrap="square" rtlCol="0">
            <a:spAutoFit/>
          </a:bodyPr>
          <a:lstStyle/>
          <a:p>
            <a:pPr algn="ctr">
              <a:defRPr/>
            </a:pPr>
            <a:r>
              <a:rPr lang="en-US" sz="1200" i="1" dirty="0" err="1"/>
              <a:t>Gelidium</a:t>
            </a:r>
            <a:r>
              <a:rPr lang="en-US" sz="1200" i="1" dirty="0"/>
              <a:t> </a:t>
            </a:r>
            <a:r>
              <a:rPr lang="en-US" sz="1200" i="1" dirty="0" err="1"/>
              <a:t>robustum</a:t>
            </a:r>
            <a:endParaRPr lang="en-US" sz="1200" i="1" dirty="0"/>
          </a:p>
          <a:p>
            <a:pPr algn="ctr">
              <a:defRPr/>
            </a:pPr>
            <a:r>
              <a:rPr lang="en-US" sz="1200" dirty="0" smtClean="0"/>
              <a:t>(</a:t>
            </a:r>
            <a:r>
              <a:rPr lang="en-US" sz="1200" dirty="0" err="1"/>
              <a:t>Cremades</a:t>
            </a:r>
            <a:r>
              <a:rPr lang="en-US" sz="1200" dirty="0"/>
              <a:t>, 2012</a:t>
            </a:r>
            <a:r>
              <a:rPr lang="en-US" sz="1200" dirty="0" smtClean="0"/>
              <a:t>)</a:t>
            </a:r>
            <a:endParaRPr lang="en-US" sz="1200" dirty="0"/>
          </a:p>
        </p:txBody>
      </p:sp>
      <p:sp>
        <p:nvSpPr>
          <p:cNvPr id="21" name="TextBox 20"/>
          <p:cNvSpPr txBox="1"/>
          <p:nvPr/>
        </p:nvSpPr>
        <p:spPr>
          <a:xfrm>
            <a:off x="9878132" y="2535823"/>
            <a:ext cx="1973412" cy="461665"/>
          </a:xfrm>
          <a:prstGeom prst="rect">
            <a:avLst/>
          </a:prstGeom>
          <a:noFill/>
        </p:spPr>
        <p:txBody>
          <a:bodyPr wrap="square" rtlCol="0">
            <a:spAutoFit/>
          </a:bodyPr>
          <a:lstStyle/>
          <a:p>
            <a:pPr algn="ctr">
              <a:defRPr/>
            </a:pPr>
            <a:r>
              <a:rPr lang="en-US" sz="1200" i="1" dirty="0" err="1"/>
              <a:t>Agardhiella</a:t>
            </a:r>
            <a:r>
              <a:rPr lang="en-US" sz="1200" i="1" dirty="0"/>
              <a:t> </a:t>
            </a:r>
            <a:r>
              <a:rPr lang="en-US" sz="1200" i="1" dirty="0" err="1" smtClean="0"/>
              <a:t>coulteri</a:t>
            </a:r>
            <a:endParaRPr lang="en-US" sz="1200" i="1" dirty="0" smtClean="0"/>
          </a:p>
          <a:p>
            <a:pPr algn="ctr">
              <a:defRPr/>
            </a:pPr>
            <a:r>
              <a:rPr lang="en-US" sz="1200" dirty="0" smtClean="0"/>
              <a:t>(</a:t>
            </a:r>
            <a:r>
              <a:rPr lang="en-US" sz="1200" dirty="0"/>
              <a:t>Acosta-Salmon et al., </a:t>
            </a:r>
            <a:r>
              <a:rPr lang="en-US" sz="1200" dirty="0" smtClean="0"/>
              <a:t>2009)</a:t>
            </a:r>
            <a:endParaRPr lang="en-US" sz="1200" dirty="0"/>
          </a:p>
        </p:txBody>
      </p:sp>
      <p:sp>
        <p:nvSpPr>
          <p:cNvPr id="22" name="TextBox 21"/>
          <p:cNvSpPr txBox="1"/>
          <p:nvPr/>
        </p:nvSpPr>
        <p:spPr>
          <a:xfrm>
            <a:off x="7463440" y="2472232"/>
            <a:ext cx="1973412" cy="461665"/>
          </a:xfrm>
          <a:prstGeom prst="rect">
            <a:avLst/>
          </a:prstGeom>
          <a:noFill/>
        </p:spPr>
        <p:txBody>
          <a:bodyPr wrap="square" rtlCol="0">
            <a:spAutoFit/>
          </a:bodyPr>
          <a:lstStyle/>
          <a:p>
            <a:pPr algn="ctr"/>
            <a:r>
              <a:rPr lang="en-US" sz="1200" i="1" dirty="0" err="1" smtClean="0"/>
              <a:t>Hypnea</a:t>
            </a:r>
            <a:endParaRPr lang="en-US" sz="1200" i="1" dirty="0"/>
          </a:p>
          <a:p>
            <a:pPr algn="ctr">
              <a:defRPr/>
            </a:pPr>
            <a:r>
              <a:rPr lang="en-US" sz="1200" dirty="0" smtClean="0"/>
              <a:t>(</a:t>
            </a:r>
            <a:r>
              <a:rPr lang="de-DE" sz="1200" dirty="0"/>
              <a:t>Chen, 2013</a:t>
            </a:r>
            <a:r>
              <a:rPr lang="en-US" sz="1200" dirty="0" smtClean="0"/>
              <a:t>)</a:t>
            </a:r>
            <a:endParaRPr lang="en-US" sz="1200" dirty="0"/>
          </a:p>
        </p:txBody>
      </p:sp>
      <p:sp>
        <p:nvSpPr>
          <p:cNvPr id="23" name="TextBox 22"/>
          <p:cNvSpPr txBox="1"/>
          <p:nvPr/>
        </p:nvSpPr>
        <p:spPr>
          <a:xfrm>
            <a:off x="7376626" y="4350124"/>
            <a:ext cx="2097916" cy="461665"/>
          </a:xfrm>
          <a:prstGeom prst="rect">
            <a:avLst/>
          </a:prstGeom>
          <a:noFill/>
        </p:spPr>
        <p:txBody>
          <a:bodyPr wrap="square" rtlCol="0">
            <a:spAutoFit/>
          </a:bodyPr>
          <a:lstStyle/>
          <a:p>
            <a:pPr algn="ctr"/>
            <a:r>
              <a:rPr lang="en-US" sz="1200" i="1" dirty="0" err="1">
                <a:solidFill>
                  <a:schemeClr val="bg2">
                    <a:lumMod val="75000"/>
                  </a:schemeClr>
                </a:solidFill>
              </a:rPr>
              <a:t>Fucus</a:t>
            </a:r>
            <a:r>
              <a:rPr lang="en-US" sz="1200" i="1" dirty="0">
                <a:solidFill>
                  <a:schemeClr val="bg2">
                    <a:lumMod val="75000"/>
                  </a:schemeClr>
                </a:solidFill>
              </a:rPr>
              <a:t> </a:t>
            </a:r>
            <a:r>
              <a:rPr lang="en-US" sz="1200" i="1" dirty="0" err="1">
                <a:solidFill>
                  <a:schemeClr val="bg2">
                    <a:lumMod val="75000"/>
                  </a:schemeClr>
                </a:solidFill>
              </a:rPr>
              <a:t>gardneri</a:t>
            </a:r>
            <a:endParaRPr lang="en-US" sz="1200" i="1" dirty="0">
              <a:solidFill>
                <a:schemeClr val="bg2">
                  <a:lumMod val="75000"/>
                </a:schemeClr>
              </a:solidFill>
            </a:endParaRPr>
          </a:p>
          <a:p>
            <a:pPr algn="ctr">
              <a:defRPr/>
            </a:pPr>
            <a:r>
              <a:rPr lang="en-US" sz="1200" dirty="0" smtClean="0">
                <a:solidFill>
                  <a:schemeClr val="bg2">
                    <a:lumMod val="75000"/>
                  </a:schemeClr>
                </a:solidFill>
              </a:rPr>
              <a:t>(</a:t>
            </a:r>
            <a:r>
              <a:rPr lang="en-US" sz="1200" dirty="0">
                <a:solidFill>
                  <a:schemeClr val="bg2">
                    <a:lumMod val="75000"/>
                  </a:schemeClr>
                </a:solidFill>
              </a:rPr>
              <a:t>CA </a:t>
            </a:r>
            <a:r>
              <a:rPr lang="en-US" sz="1200" dirty="0" smtClean="0">
                <a:solidFill>
                  <a:schemeClr val="bg2">
                    <a:lumMod val="75000"/>
                  </a:schemeClr>
                </a:solidFill>
              </a:rPr>
              <a:t>DFW, </a:t>
            </a:r>
            <a:r>
              <a:rPr lang="en-US" sz="1200" dirty="0">
                <a:solidFill>
                  <a:schemeClr val="bg2">
                    <a:lumMod val="75000"/>
                  </a:schemeClr>
                </a:solidFill>
              </a:rPr>
              <a:t>2018</a:t>
            </a:r>
            <a:r>
              <a:rPr lang="en-US" sz="1200" dirty="0" smtClean="0">
                <a:solidFill>
                  <a:schemeClr val="bg2">
                    <a:lumMod val="75000"/>
                  </a:schemeClr>
                </a:solidFill>
              </a:rPr>
              <a:t>)</a:t>
            </a:r>
            <a:endParaRPr lang="en-US" sz="1200" dirty="0">
              <a:solidFill>
                <a:schemeClr val="bg2">
                  <a:lumMod val="75000"/>
                </a:schemeClr>
              </a:solidFill>
            </a:endParaRPr>
          </a:p>
        </p:txBody>
      </p:sp>
      <p:sp>
        <p:nvSpPr>
          <p:cNvPr id="24" name="TextBox 23"/>
          <p:cNvSpPr txBox="1"/>
          <p:nvPr/>
        </p:nvSpPr>
        <p:spPr>
          <a:xfrm>
            <a:off x="7530941" y="6333705"/>
            <a:ext cx="1973412" cy="461665"/>
          </a:xfrm>
          <a:prstGeom prst="rect">
            <a:avLst/>
          </a:prstGeom>
          <a:noFill/>
        </p:spPr>
        <p:txBody>
          <a:bodyPr wrap="square" rtlCol="0">
            <a:spAutoFit/>
          </a:bodyPr>
          <a:lstStyle/>
          <a:p>
            <a:pPr algn="ctr"/>
            <a:r>
              <a:rPr lang="en-US" sz="1200" i="1" dirty="0" err="1">
                <a:solidFill>
                  <a:schemeClr val="bg2">
                    <a:lumMod val="75000"/>
                  </a:schemeClr>
                </a:solidFill>
              </a:rPr>
              <a:t>Gigartina</a:t>
            </a:r>
            <a:r>
              <a:rPr lang="en-US" sz="1200" i="1" dirty="0">
                <a:solidFill>
                  <a:schemeClr val="bg2">
                    <a:lumMod val="75000"/>
                  </a:schemeClr>
                </a:solidFill>
              </a:rPr>
              <a:t> </a:t>
            </a:r>
            <a:r>
              <a:rPr lang="en-US" sz="1200" i="1" dirty="0" err="1">
                <a:solidFill>
                  <a:schemeClr val="bg2">
                    <a:lumMod val="75000"/>
                  </a:schemeClr>
                </a:solidFill>
              </a:rPr>
              <a:t>papillata</a:t>
            </a:r>
            <a:endParaRPr lang="en-US" sz="1200" i="1" dirty="0">
              <a:solidFill>
                <a:schemeClr val="bg2">
                  <a:lumMod val="75000"/>
                </a:schemeClr>
              </a:solidFill>
            </a:endParaRPr>
          </a:p>
          <a:p>
            <a:pPr algn="ctr">
              <a:defRPr/>
            </a:pPr>
            <a:r>
              <a:rPr lang="en-US" sz="1200" dirty="0" smtClean="0">
                <a:solidFill>
                  <a:schemeClr val="bg2">
                    <a:lumMod val="75000"/>
                  </a:schemeClr>
                </a:solidFill>
              </a:rPr>
              <a:t>(</a:t>
            </a:r>
            <a:r>
              <a:rPr lang="en-US" sz="1200" dirty="0">
                <a:solidFill>
                  <a:schemeClr val="bg2">
                    <a:lumMod val="75000"/>
                  </a:schemeClr>
                </a:solidFill>
              </a:rPr>
              <a:t>Dawson and Foster, 1982</a:t>
            </a:r>
            <a:r>
              <a:rPr lang="en-US" sz="1200" dirty="0" smtClean="0">
                <a:solidFill>
                  <a:schemeClr val="bg2">
                    <a:lumMod val="75000"/>
                  </a:schemeClr>
                </a:solidFill>
              </a:rPr>
              <a:t>)</a:t>
            </a:r>
            <a:endParaRPr lang="en-US" sz="1200" dirty="0">
              <a:solidFill>
                <a:schemeClr val="bg2">
                  <a:lumMod val="75000"/>
                </a:schemeClr>
              </a:solidFill>
            </a:endParaRPr>
          </a:p>
        </p:txBody>
      </p:sp>
      <p:sp>
        <p:nvSpPr>
          <p:cNvPr id="25" name="TextBox 24"/>
          <p:cNvSpPr txBox="1"/>
          <p:nvPr/>
        </p:nvSpPr>
        <p:spPr>
          <a:xfrm>
            <a:off x="2535184" y="2472230"/>
            <a:ext cx="2130258" cy="461665"/>
          </a:xfrm>
          <a:prstGeom prst="rect">
            <a:avLst/>
          </a:prstGeom>
          <a:noFill/>
        </p:spPr>
        <p:txBody>
          <a:bodyPr wrap="square" rtlCol="0">
            <a:spAutoFit/>
          </a:bodyPr>
          <a:lstStyle/>
          <a:p>
            <a:pPr algn="ctr"/>
            <a:r>
              <a:rPr lang="en-US" sz="1200" i="1" dirty="0" err="1"/>
              <a:t>Ulva</a:t>
            </a:r>
            <a:r>
              <a:rPr lang="en-US" sz="1200" i="1" dirty="0"/>
              <a:t> </a:t>
            </a:r>
            <a:r>
              <a:rPr lang="en-US" sz="1200" i="1" dirty="0" err="1"/>
              <a:t>lactuca</a:t>
            </a:r>
            <a:endParaRPr lang="en-US" sz="1200" i="1" dirty="0"/>
          </a:p>
          <a:p>
            <a:pPr algn="ctr">
              <a:defRPr/>
            </a:pPr>
            <a:r>
              <a:rPr lang="en-US" sz="1200" dirty="0" smtClean="0"/>
              <a:t>(</a:t>
            </a:r>
            <a:r>
              <a:rPr lang="en-US" sz="1200" dirty="0" err="1"/>
              <a:t>Titlyanov</a:t>
            </a:r>
            <a:r>
              <a:rPr lang="en-US" sz="1200" dirty="0"/>
              <a:t> and </a:t>
            </a:r>
            <a:r>
              <a:rPr lang="en-US" sz="1200" dirty="0" err="1"/>
              <a:t>Titlyanova</a:t>
            </a:r>
            <a:r>
              <a:rPr lang="en-US" sz="1200" dirty="0"/>
              <a:t> 2010</a:t>
            </a:r>
            <a:r>
              <a:rPr lang="en-US" sz="1200" dirty="0" smtClean="0"/>
              <a:t>)</a:t>
            </a:r>
            <a:endParaRPr lang="en-US" sz="1200" dirty="0"/>
          </a:p>
        </p:txBody>
      </p:sp>
      <p:sp>
        <p:nvSpPr>
          <p:cNvPr id="26" name="TextBox 25"/>
          <p:cNvSpPr txBox="1"/>
          <p:nvPr/>
        </p:nvSpPr>
        <p:spPr>
          <a:xfrm>
            <a:off x="4925982" y="4366380"/>
            <a:ext cx="2131531" cy="461665"/>
          </a:xfrm>
          <a:prstGeom prst="rect">
            <a:avLst/>
          </a:prstGeom>
          <a:noFill/>
        </p:spPr>
        <p:txBody>
          <a:bodyPr wrap="square" rtlCol="0">
            <a:spAutoFit/>
          </a:bodyPr>
          <a:lstStyle/>
          <a:p>
            <a:pPr algn="ctr"/>
            <a:r>
              <a:rPr lang="en-US" sz="1200" i="1" dirty="0" err="1">
                <a:solidFill>
                  <a:schemeClr val="bg2">
                    <a:lumMod val="75000"/>
                  </a:schemeClr>
                </a:solidFill>
              </a:rPr>
              <a:t>Palmaria</a:t>
            </a:r>
            <a:r>
              <a:rPr lang="en-US" sz="1200" i="1" dirty="0">
                <a:solidFill>
                  <a:schemeClr val="bg2">
                    <a:lumMod val="75000"/>
                  </a:schemeClr>
                </a:solidFill>
              </a:rPr>
              <a:t> </a:t>
            </a:r>
            <a:r>
              <a:rPr lang="en-US" sz="1200" i="1" dirty="0" err="1">
                <a:solidFill>
                  <a:schemeClr val="bg2">
                    <a:lumMod val="75000"/>
                  </a:schemeClr>
                </a:solidFill>
              </a:rPr>
              <a:t>mollis</a:t>
            </a:r>
            <a:r>
              <a:rPr lang="en-US" sz="1200" i="1" dirty="0">
                <a:solidFill>
                  <a:schemeClr val="bg2">
                    <a:lumMod val="75000"/>
                  </a:schemeClr>
                </a:solidFill>
              </a:rPr>
              <a:t>  </a:t>
            </a:r>
            <a:endParaRPr lang="en-US" sz="1200" i="1" dirty="0" smtClean="0">
              <a:solidFill>
                <a:schemeClr val="bg2">
                  <a:lumMod val="75000"/>
                </a:schemeClr>
              </a:solidFill>
            </a:endParaRPr>
          </a:p>
          <a:p>
            <a:pPr algn="ctr"/>
            <a:r>
              <a:rPr lang="en-US" sz="1200" i="1" dirty="0" smtClean="0">
                <a:solidFill>
                  <a:schemeClr val="bg2">
                    <a:lumMod val="75000"/>
                  </a:schemeClr>
                </a:solidFill>
              </a:rPr>
              <a:t>(</a:t>
            </a:r>
            <a:r>
              <a:rPr lang="en-US" sz="1200" dirty="0" smtClean="0">
                <a:solidFill>
                  <a:schemeClr val="bg2">
                    <a:lumMod val="75000"/>
                  </a:schemeClr>
                </a:solidFill>
              </a:rPr>
              <a:t>Abbott </a:t>
            </a:r>
            <a:r>
              <a:rPr lang="en-US" sz="1200" dirty="0">
                <a:solidFill>
                  <a:schemeClr val="bg2">
                    <a:lumMod val="75000"/>
                  </a:schemeClr>
                </a:solidFill>
              </a:rPr>
              <a:t>and </a:t>
            </a:r>
            <a:r>
              <a:rPr lang="en-US" sz="1200" dirty="0" err="1">
                <a:solidFill>
                  <a:schemeClr val="bg2">
                    <a:lumMod val="75000"/>
                  </a:schemeClr>
                </a:solidFill>
              </a:rPr>
              <a:t>Hollenberg</a:t>
            </a:r>
            <a:r>
              <a:rPr lang="en-US" sz="1200" dirty="0">
                <a:solidFill>
                  <a:schemeClr val="bg2">
                    <a:lumMod val="75000"/>
                  </a:schemeClr>
                </a:solidFill>
              </a:rPr>
              <a:t>, </a:t>
            </a:r>
            <a:r>
              <a:rPr lang="en-US" sz="1200" dirty="0" smtClean="0">
                <a:solidFill>
                  <a:schemeClr val="bg2">
                    <a:lumMod val="75000"/>
                  </a:schemeClr>
                </a:solidFill>
              </a:rPr>
              <a:t>1992)</a:t>
            </a:r>
            <a:endParaRPr lang="en-US" sz="1200" dirty="0">
              <a:solidFill>
                <a:schemeClr val="bg2">
                  <a:lumMod val="75000"/>
                </a:schemeClr>
              </a:solidFill>
            </a:endParaRPr>
          </a:p>
        </p:txBody>
      </p:sp>
      <p:sp>
        <p:nvSpPr>
          <p:cNvPr id="27" name="TextBox 26"/>
          <p:cNvSpPr txBox="1"/>
          <p:nvPr/>
        </p:nvSpPr>
        <p:spPr>
          <a:xfrm>
            <a:off x="168755" y="3151722"/>
            <a:ext cx="2130258" cy="646331"/>
          </a:xfrm>
          <a:prstGeom prst="rect">
            <a:avLst/>
          </a:prstGeom>
          <a:noFill/>
        </p:spPr>
        <p:txBody>
          <a:bodyPr wrap="square" rtlCol="0">
            <a:spAutoFit/>
          </a:bodyPr>
          <a:lstStyle/>
          <a:p>
            <a:pPr algn="ctr"/>
            <a:r>
              <a:rPr lang="en-US" sz="1200" i="1" dirty="0" err="1" smtClean="0"/>
              <a:t>Chondracanthus</a:t>
            </a:r>
            <a:r>
              <a:rPr lang="en-US" sz="1200" i="1" dirty="0" smtClean="0"/>
              <a:t> </a:t>
            </a:r>
            <a:r>
              <a:rPr lang="en-US" sz="1200" i="1" dirty="0" err="1"/>
              <a:t>exasperatus</a:t>
            </a:r>
            <a:r>
              <a:rPr lang="en-US" sz="1200" i="1" dirty="0"/>
              <a:t>  </a:t>
            </a:r>
            <a:r>
              <a:rPr lang="en-US" sz="1200" i="1" dirty="0" smtClean="0"/>
              <a:t>(</a:t>
            </a:r>
            <a:r>
              <a:rPr lang="en-US" sz="1200" dirty="0" err="1" smtClean="0"/>
              <a:t>Waaland</a:t>
            </a:r>
            <a:r>
              <a:rPr lang="en-US" sz="1200" dirty="0"/>
              <a:t>, </a:t>
            </a:r>
            <a:r>
              <a:rPr lang="en-US" sz="1200" dirty="0" smtClean="0"/>
              <a:t>2004)</a:t>
            </a:r>
            <a:endParaRPr lang="en-US" sz="1200" i="1" dirty="0"/>
          </a:p>
          <a:p>
            <a:pPr algn="ctr"/>
            <a:endParaRPr lang="en-US" sz="1200" dirty="0"/>
          </a:p>
        </p:txBody>
      </p:sp>
      <p:sp>
        <p:nvSpPr>
          <p:cNvPr id="28" name="TextBox 27"/>
          <p:cNvSpPr txBox="1"/>
          <p:nvPr/>
        </p:nvSpPr>
        <p:spPr>
          <a:xfrm>
            <a:off x="4837857" y="2472231"/>
            <a:ext cx="2130258" cy="461665"/>
          </a:xfrm>
          <a:prstGeom prst="rect">
            <a:avLst/>
          </a:prstGeom>
          <a:noFill/>
        </p:spPr>
        <p:txBody>
          <a:bodyPr wrap="square" rtlCol="0">
            <a:spAutoFit/>
          </a:bodyPr>
          <a:lstStyle/>
          <a:p>
            <a:pPr algn="ctr"/>
            <a:r>
              <a:rPr lang="en-US" sz="1200" i="1" dirty="0" err="1" smtClean="0">
                <a:solidFill>
                  <a:schemeClr val="bg2">
                    <a:lumMod val="75000"/>
                  </a:schemeClr>
                </a:solidFill>
              </a:rPr>
              <a:t>Postelsia</a:t>
            </a:r>
            <a:r>
              <a:rPr lang="en-US" sz="1200" i="1" dirty="0" smtClean="0">
                <a:solidFill>
                  <a:schemeClr val="bg2">
                    <a:lumMod val="75000"/>
                  </a:schemeClr>
                </a:solidFill>
              </a:rPr>
              <a:t> </a:t>
            </a:r>
            <a:r>
              <a:rPr lang="en-US" sz="1200" i="1" dirty="0" err="1">
                <a:solidFill>
                  <a:schemeClr val="bg2">
                    <a:lumMod val="75000"/>
                  </a:schemeClr>
                </a:solidFill>
              </a:rPr>
              <a:t>palmaeformus</a:t>
            </a:r>
            <a:r>
              <a:rPr lang="en-US" sz="1200" i="1" dirty="0">
                <a:solidFill>
                  <a:schemeClr val="bg2">
                    <a:lumMod val="75000"/>
                  </a:schemeClr>
                </a:solidFill>
              </a:rPr>
              <a:t>  </a:t>
            </a:r>
            <a:r>
              <a:rPr lang="en-US" sz="1200" dirty="0">
                <a:solidFill>
                  <a:schemeClr val="bg2">
                    <a:lumMod val="75000"/>
                  </a:schemeClr>
                </a:solidFill>
              </a:rPr>
              <a:t>(</a:t>
            </a:r>
            <a:r>
              <a:rPr lang="en-US" sz="1200" dirty="0" err="1" smtClean="0">
                <a:solidFill>
                  <a:schemeClr val="bg2">
                    <a:lumMod val="75000"/>
                  </a:schemeClr>
                </a:solidFill>
              </a:rPr>
              <a:t>Blanchette</a:t>
            </a:r>
            <a:r>
              <a:rPr lang="en-US" sz="1200" dirty="0" smtClean="0">
                <a:solidFill>
                  <a:schemeClr val="bg2">
                    <a:lumMod val="75000"/>
                  </a:schemeClr>
                </a:solidFill>
              </a:rPr>
              <a:t> </a:t>
            </a:r>
            <a:r>
              <a:rPr lang="en-US" sz="1200" dirty="0">
                <a:solidFill>
                  <a:schemeClr val="bg2">
                    <a:lumMod val="75000"/>
                  </a:schemeClr>
                </a:solidFill>
              </a:rPr>
              <a:t>and Neilson, </a:t>
            </a:r>
            <a:r>
              <a:rPr lang="en-US" sz="1200" dirty="0" smtClean="0">
                <a:solidFill>
                  <a:schemeClr val="bg2">
                    <a:lumMod val="75000"/>
                  </a:schemeClr>
                </a:solidFill>
              </a:rPr>
              <a:t>2009)</a:t>
            </a:r>
            <a:endParaRPr lang="en-US" sz="1200" dirty="0">
              <a:solidFill>
                <a:schemeClr val="bg2">
                  <a:lumMod val="75000"/>
                </a:schemeClr>
              </a:solidFill>
            </a:endParaRPr>
          </a:p>
        </p:txBody>
      </p:sp>
      <p:sp>
        <p:nvSpPr>
          <p:cNvPr id="29" name="TextBox 28"/>
          <p:cNvSpPr txBox="1"/>
          <p:nvPr/>
        </p:nvSpPr>
        <p:spPr>
          <a:xfrm>
            <a:off x="2562862" y="6333705"/>
            <a:ext cx="2130258" cy="646331"/>
          </a:xfrm>
          <a:prstGeom prst="rect">
            <a:avLst/>
          </a:prstGeom>
          <a:noFill/>
        </p:spPr>
        <p:txBody>
          <a:bodyPr wrap="square" rtlCol="0">
            <a:spAutoFit/>
          </a:bodyPr>
          <a:lstStyle/>
          <a:p>
            <a:pPr algn="ctr"/>
            <a:r>
              <a:rPr lang="en-US" sz="1200" i="1" dirty="0" err="1" smtClean="0"/>
              <a:t>Eisenia</a:t>
            </a:r>
            <a:r>
              <a:rPr lang="en-US" sz="1200" i="1" dirty="0" smtClean="0"/>
              <a:t> </a:t>
            </a:r>
            <a:r>
              <a:rPr lang="en-US" sz="1200" i="1" dirty="0" err="1"/>
              <a:t>arborea</a:t>
            </a:r>
            <a:r>
              <a:rPr lang="en-US" sz="1200" i="1" dirty="0"/>
              <a:t> </a:t>
            </a:r>
            <a:endParaRPr lang="en-US" sz="1200" i="1" dirty="0" smtClean="0"/>
          </a:p>
          <a:p>
            <a:pPr algn="ctr"/>
            <a:r>
              <a:rPr lang="en-US" sz="1200" dirty="0" smtClean="0"/>
              <a:t>(Guzman-Calderon </a:t>
            </a:r>
            <a:r>
              <a:rPr lang="en-US" sz="1200" dirty="0"/>
              <a:t>et al., </a:t>
            </a:r>
            <a:r>
              <a:rPr lang="en-US" sz="1200" dirty="0" smtClean="0"/>
              <a:t>2016)</a:t>
            </a:r>
            <a:endParaRPr lang="en-US" sz="1200" i="1" dirty="0"/>
          </a:p>
          <a:p>
            <a:pPr algn="ctr"/>
            <a:endParaRPr lang="en-US" sz="1200" dirty="0"/>
          </a:p>
        </p:txBody>
      </p:sp>
      <p:sp>
        <p:nvSpPr>
          <p:cNvPr id="31" name="TextBox 30"/>
          <p:cNvSpPr txBox="1"/>
          <p:nvPr/>
        </p:nvSpPr>
        <p:spPr>
          <a:xfrm>
            <a:off x="143141" y="5548870"/>
            <a:ext cx="2130258" cy="461665"/>
          </a:xfrm>
          <a:prstGeom prst="rect">
            <a:avLst/>
          </a:prstGeom>
          <a:noFill/>
        </p:spPr>
        <p:txBody>
          <a:bodyPr wrap="square" rtlCol="0">
            <a:spAutoFit/>
          </a:bodyPr>
          <a:lstStyle/>
          <a:p>
            <a:pPr algn="ctr"/>
            <a:r>
              <a:rPr lang="en-US" sz="1200" i="1" dirty="0" err="1" smtClean="0"/>
              <a:t>Alaria</a:t>
            </a:r>
            <a:r>
              <a:rPr lang="en-US" sz="1200" i="1" dirty="0" smtClean="0"/>
              <a:t> </a:t>
            </a:r>
            <a:r>
              <a:rPr lang="en-US" sz="1200" i="1" dirty="0" err="1"/>
              <a:t>marginata</a:t>
            </a:r>
            <a:r>
              <a:rPr lang="en-US" sz="1200" i="1" dirty="0"/>
              <a:t> </a:t>
            </a:r>
            <a:endParaRPr lang="en-US" sz="1200" i="1" dirty="0" smtClean="0"/>
          </a:p>
          <a:p>
            <a:pPr algn="ctr"/>
            <a:r>
              <a:rPr lang="en-US" sz="1200" dirty="0"/>
              <a:t>(</a:t>
            </a:r>
            <a:r>
              <a:rPr lang="en-US" sz="1200" dirty="0" err="1" smtClean="0"/>
              <a:t>Flahive</a:t>
            </a:r>
            <a:r>
              <a:rPr lang="en-US" sz="1200" dirty="0" smtClean="0"/>
              <a:t> </a:t>
            </a:r>
            <a:r>
              <a:rPr lang="en-US" sz="1200" dirty="0"/>
              <a:t>et al. </a:t>
            </a:r>
            <a:r>
              <a:rPr lang="en-US" sz="1200" dirty="0" smtClean="0"/>
              <a:t>2013)</a:t>
            </a:r>
            <a:endParaRPr lang="en-US" sz="1200" dirty="0"/>
          </a:p>
        </p:txBody>
      </p:sp>
      <p:sp>
        <p:nvSpPr>
          <p:cNvPr id="32" name="TextBox 31"/>
          <p:cNvSpPr txBox="1"/>
          <p:nvPr/>
        </p:nvSpPr>
        <p:spPr>
          <a:xfrm>
            <a:off x="2512077" y="4407117"/>
            <a:ext cx="2130258" cy="646331"/>
          </a:xfrm>
          <a:prstGeom prst="rect">
            <a:avLst/>
          </a:prstGeom>
          <a:noFill/>
        </p:spPr>
        <p:txBody>
          <a:bodyPr wrap="square" rtlCol="0">
            <a:spAutoFit/>
          </a:bodyPr>
          <a:lstStyle/>
          <a:p>
            <a:pPr algn="ctr"/>
            <a:r>
              <a:rPr lang="en-US" sz="1200" i="1" dirty="0" err="1" smtClean="0"/>
              <a:t>Gracilaria</a:t>
            </a:r>
            <a:r>
              <a:rPr lang="en-US" sz="1200" i="1" dirty="0" smtClean="0"/>
              <a:t> </a:t>
            </a:r>
            <a:r>
              <a:rPr lang="en-US" sz="1200" i="1" dirty="0" err="1" smtClean="0"/>
              <a:t>pacifica</a:t>
            </a:r>
            <a:endParaRPr lang="en-US" sz="1200" i="1" dirty="0" smtClean="0"/>
          </a:p>
          <a:p>
            <a:pPr algn="ctr"/>
            <a:r>
              <a:rPr lang="en-US" sz="1200" dirty="0" smtClean="0"/>
              <a:t>(</a:t>
            </a:r>
            <a:r>
              <a:rPr lang="nb-NO" sz="1200" dirty="0" smtClean="0"/>
              <a:t>Kim </a:t>
            </a:r>
            <a:r>
              <a:rPr lang="nb-NO" sz="1200" dirty="0"/>
              <a:t>et al., </a:t>
            </a:r>
            <a:r>
              <a:rPr lang="nb-NO" sz="1200" dirty="0" smtClean="0"/>
              <a:t>2017)</a:t>
            </a:r>
            <a:endParaRPr lang="en-US" sz="1200" i="1" dirty="0"/>
          </a:p>
          <a:p>
            <a:pPr algn="ctr"/>
            <a:endParaRPr lang="en-US" sz="1200" dirty="0"/>
          </a:p>
        </p:txBody>
      </p:sp>
      <p:sp>
        <p:nvSpPr>
          <p:cNvPr id="33" name="TextBox 32"/>
          <p:cNvSpPr txBox="1"/>
          <p:nvPr/>
        </p:nvSpPr>
        <p:spPr>
          <a:xfrm>
            <a:off x="4981420" y="6298402"/>
            <a:ext cx="2097916" cy="646331"/>
          </a:xfrm>
          <a:prstGeom prst="rect">
            <a:avLst/>
          </a:prstGeom>
          <a:noFill/>
        </p:spPr>
        <p:txBody>
          <a:bodyPr wrap="square" rtlCol="0">
            <a:spAutoFit/>
          </a:bodyPr>
          <a:lstStyle/>
          <a:p>
            <a:pPr algn="ctr"/>
            <a:r>
              <a:rPr lang="en-US" sz="1200" i="1" dirty="0" err="1" smtClean="0"/>
              <a:t>Laminaria</a:t>
            </a:r>
            <a:r>
              <a:rPr lang="en-US" sz="1200" i="1" dirty="0" smtClean="0"/>
              <a:t> </a:t>
            </a:r>
            <a:r>
              <a:rPr lang="en-US" sz="1200" i="1" dirty="0" err="1"/>
              <a:t>setchellii</a:t>
            </a:r>
            <a:endParaRPr lang="en-US" sz="1200" i="1" dirty="0"/>
          </a:p>
          <a:p>
            <a:pPr algn="ctr"/>
            <a:r>
              <a:rPr lang="en-US" sz="1200" i="1" dirty="0" smtClean="0"/>
              <a:t>(</a:t>
            </a:r>
            <a:r>
              <a:rPr lang="en-US" sz="1200" dirty="0" smtClean="0"/>
              <a:t>Abbott </a:t>
            </a:r>
            <a:r>
              <a:rPr lang="en-US" sz="1200" dirty="0"/>
              <a:t>and </a:t>
            </a:r>
            <a:r>
              <a:rPr lang="en-US" sz="1200" dirty="0" err="1"/>
              <a:t>Hollenberg</a:t>
            </a:r>
            <a:r>
              <a:rPr lang="en-US" sz="1200" dirty="0"/>
              <a:t>, </a:t>
            </a:r>
            <a:r>
              <a:rPr lang="en-US" sz="1200" dirty="0" smtClean="0"/>
              <a:t>1992)</a:t>
            </a:r>
            <a:endParaRPr lang="en-US" sz="1200" i="1" dirty="0"/>
          </a:p>
          <a:p>
            <a:pPr algn="ctr"/>
            <a:endParaRPr lang="en-US" sz="1200" dirty="0"/>
          </a:p>
        </p:txBody>
      </p:sp>
      <p:sp>
        <p:nvSpPr>
          <p:cNvPr id="39" name="Rectangle 38"/>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130806" y="3090838"/>
            <a:ext cx="1659565" cy="1239142"/>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530941" y="5053448"/>
            <a:ext cx="1870388" cy="1247715"/>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207791" y="1239454"/>
            <a:ext cx="1512248" cy="1148128"/>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579662" y="3064308"/>
            <a:ext cx="1691845" cy="1265671"/>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65404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3" name="TextBox 42"/>
          <p:cNvSpPr txBox="1"/>
          <p:nvPr/>
        </p:nvSpPr>
        <p:spPr>
          <a:xfrm>
            <a:off x="61174" y="123207"/>
            <a:ext cx="11938407" cy="769441"/>
          </a:xfrm>
          <a:prstGeom prst="rect">
            <a:avLst/>
          </a:prstGeom>
          <a:noFill/>
          <a:ln>
            <a:noFill/>
          </a:ln>
        </p:spPr>
        <p:txBody>
          <a:bodyPr wrap="square" rtlCol="0">
            <a:spAutoFit/>
          </a:bodyPr>
          <a:lstStyle/>
          <a:p>
            <a:r>
              <a:rPr lang="en-US" sz="4400" b="1" dirty="0" smtClean="0"/>
              <a:t>Identify Species: Food Market</a:t>
            </a:r>
            <a:endParaRPr lang="en-US" sz="4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6717" y="4877489"/>
            <a:ext cx="1676241" cy="1414195"/>
          </a:xfrm>
          <a:prstGeom prst="rect">
            <a:avLst/>
          </a:prstGeom>
          <a:ln w="3175" cap="sq">
            <a:solidFill>
              <a:srgbClr val="000000"/>
            </a:solidFill>
            <a:miter lim="800000"/>
          </a:ln>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732" y="3090838"/>
            <a:ext cx="1950092" cy="1223697"/>
          </a:xfrm>
          <a:prstGeom prst="rect">
            <a:avLst/>
          </a:prstGeom>
          <a:ln w="3175" cap="sq">
            <a:solidFill>
              <a:srgbClr val="000000"/>
            </a:solidFill>
            <a:miter lim="800000"/>
          </a:ln>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2814" y="1022812"/>
            <a:ext cx="1624049" cy="1480559"/>
          </a:xfrm>
          <a:prstGeom prst="rect">
            <a:avLst/>
          </a:prstGeom>
          <a:ln w="3175" cap="sq">
            <a:solidFill>
              <a:srgbClr val="000000"/>
            </a:solidFill>
            <a:miter lim="800000"/>
          </a:ln>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3440" y="1239454"/>
            <a:ext cx="1858290" cy="1139487"/>
          </a:xfrm>
          <a:prstGeom prst="rect">
            <a:avLst/>
          </a:prstGeom>
          <a:ln w="3175" cap="sq">
            <a:solidFill>
              <a:srgbClr val="000000"/>
            </a:solidFill>
            <a:miter lim="800000"/>
          </a:ln>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9662" y="3064309"/>
            <a:ext cx="1691845" cy="1265671"/>
          </a:xfrm>
          <a:prstGeom prst="rect">
            <a:avLst/>
          </a:prstGeom>
          <a:ln w="3175" cap="sq">
            <a:solidFill>
              <a:srgbClr val="000000"/>
            </a:solidFill>
            <a:miter lim="800000"/>
          </a:ln>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0941" y="5058091"/>
            <a:ext cx="1870388" cy="1243072"/>
          </a:xfrm>
          <a:prstGeom prst="rect">
            <a:avLst/>
          </a:prstGeom>
          <a:ln w="3175" cap="sq">
            <a:solidFill>
              <a:srgbClr val="000000"/>
            </a:solidFill>
            <a:miter lim="800000"/>
          </a:ln>
          <a:effectLst/>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847" y="4016233"/>
            <a:ext cx="1104655" cy="1466800"/>
          </a:xfrm>
          <a:prstGeom prst="rect">
            <a:avLst/>
          </a:prstGeom>
          <a:ln w="3175" cap="sq">
            <a:solidFill>
              <a:srgbClr val="000000"/>
            </a:solidFill>
            <a:miter lim="800000"/>
          </a:ln>
          <a:effectLst/>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30806" y="3090838"/>
            <a:ext cx="1659565" cy="1239142"/>
          </a:xfrm>
          <a:prstGeom prst="rect">
            <a:avLst/>
          </a:prstGeom>
          <a:ln w="3175" cap="sq">
            <a:solidFill>
              <a:srgbClr val="000000"/>
            </a:solidFill>
            <a:miter lim="800000"/>
          </a:ln>
          <a:effectLst/>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62862" y="5098324"/>
            <a:ext cx="2032684" cy="1162605"/>
          </a:xfrm>
          <a:prstGeom prst="rect">
            <a:avLst/>
          </a:prstGeom>
          <a:ln w="3175" cap="sq">
            <a:solidFill>
              <a:srgbClr val="000000"/>
            </a:solidFill>
            <a:miter lim="800000"/>
          </a:ln>
          <a:effectLst/>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07790" y="1239455"/>
            <a:ext cx="1512248" cy="1139486"/>
          </a:xfrm>
          <a:prstGeom prst="rect">
            <a:avLst/>
          </a:prstGeom>
          <a:ln w="3175" cap="sq">
            <a:solidFill>
              <a:srgbClr val="000000"/>
            </a:solidFill>
            <a:miter lim="800000"/>
          </a:ln>
          <a:effectLst/>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7910" y="2000045"/>
            <a:ext cx="1611949" cy="1090793"/>
          </a:xfrm>
          <a:prstGeom prst="rect">
            <a:avLst/>
          </a:prstGeom>
          <a:ln w="3175" cap="sq">
            <a:solidFill>
              <a:srgbClr val="000000"/>
            </a:solidFill>
            <a:miter lim="800000"/>
          </a:ln>
          <a:effectLst/>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06407" y="5050687"/>
            <a:ext cx="1799146" cy="1207481"/>
          </a:xfrm>
          <a:prstGeom prst="rect">
            <a:avLst/>
          </a:prstGeom>
          <a:ln w="3175" cap="sq">
            <a:solidFill>
              <a:srgbClr val="000000"/>
            </a:solidFill>
            <a:miter lim="800000"/>
          </a:ln>
          <a:effectLst/>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41939" y="1239454"/>
            <a:ext cx="1516748" cy="1151551"/>
          </a:xfrm>
          <a:prstGeom prst="rect">
            <a:avLst/>
          </a:prstGeom>
          <a:ln w="3175" cap="sq">
            <a:solidFill>
              <a:srgbClr val="000000"/>
            </a:solidFill>
            <a:miter lim="800000"/>
          </a:ln>
          <a:effectLst/>
        </p:spPr>
      </p:pic>
      <p:pic>
        <p:nvPicPr>
          <p:cNvPr id="17" name="Picture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99400" y="3090838"/>
            <a:ext cx="1559287" cy="1283980"/>
          </a:xfrm>
          <a:prstGeom prst="rect">
            <a:avLst/>
          </a:prstGeom>
          <a:ln w="3175" cap="sq">
            <a:solidFill>
              <a:srgbClr val="000000"/>
            </a:solidFill>
            <a:miter lim="800000"/>
          </a:ln>
          <a:effectLst/>
        </p:spPr>
      </p:pic>
      <p:sp>
        <p:nvSpPr>
          <p:cNvPr id="19" name="TextBox 18"/>
          <p:cNvSpPr txBox="1"/>
          <p:nvPr/>
        </p:nvSpPr>
        <p:spPr>
          <a:xfrm>
            <a:off x="9909732" y="6333705"/>
            <a:ext cx="1973412" cy="461665"/>
          </a:xfrm>
          <a:prstGeom prst="rect">
            <a:avLst/>
          </a:prstGeom>
          <a:noFill/>
        </p:spPr>
        <p:txBody>
          <a:bodyPr wrap="square" rtlCol="0">
            <a:spAutoFit/>
          </a:bodyPr>
          <a:lstStyle/>
          <a:p>
            <a:pPr algn="ctr"/>
            <a:r>
              <a:rPr lang="en-US" sz="1200" i="1" dirty="0" err="1"/>
              <a:t>Pyropia</a:t>
            </a:r>
            <a:r>
              <a:rPr lang="en-US" sz="1200" i="1" dirty="0"/>
              <a:t> </a:t>
            </a:r>
            <a:r>
              <a:rPr lang="en-US" sz="1200" i="1" dirty="0" err="1"/>
              <a:t>perforata</a:t>
            </a:r>
            <a:endParaRPr lang="en-US" sz="1200" i="1" dirty="0"/>
          </a:p>
          <a:p>
            <a:pPr algn="ctr">
              <a:defRPr/>
            </a:pPr>
            <a:r>
              <a:rPr lang="en-US" sz="1200" dirty="0" smtClean="0"/>
              <a:t>(</a:t>
            </a:r>
            <a:r>
              <a:rPr lang="nb-NO" sz="1200" dirty="0"/>
              <a:t>Kim et al., 2017</a:t>
            </a:r>
            <a:r>
              <a:rPr lang="en-US" sz="1200" dirty="0" smtClean="0"/>
              <a:t>)</a:t>
            </a:r>
            <a:endParaRPr lang="en-US" sz="1200" dirty="0"/>
          </a:p>
        </p:txBody>
      </p:sp>
      <p:sp>
        <p:nvSpPr>
          <p:cNvPr id="20" name="TextBox 19"/>
          <p:cNvSpPr txBox="1"/>
          <p:nvPr/>
        </p:nvSpPr>
        <p:spPr>
          <a:xfrm>
            <a:off x="9909732" y="4314535"/>
            <a:ext cx="1973412" cy="461665"/>
          </a:xfrm>
          <a:prstGeom prst="rect">
            <a:avLst/>
          </a:prstGeom>
          <a:noFill/>
        </p:spPr>
        <p:txBody>
          <a:bodyPr wrap="square" rtlCol="0">
            <a:spAutoFit/>
          </a:bodyPr>
          <a:lstStyle/>
          <a:p>
            <a:pPr algn="ctr">
              <a:defRPr/>
            </a:pPr>
            <a:r>
              <a:rPr lang="en-US" sz="1200" i="1" dirty="0" err="1">
                <a:solidFill>
                  <a:schemeClr val="bg2">
                    <a:lumMod val="75000"/>
                  </a:schemeClr>
                </a:solidFill>
              </a:rPr>
              <a:t>Gelidium</a:t>
            </a:r>
            <a:r>
              <a:rPr lang="en-US" sz="1200" i="1" dirty="0">
                <a:solidFill>
                  <a:schemeClr val="bg2">
                    <a:lumMod val="75000"/>
                  </a:schemeClr>
                </a:solidFill>
              </a:rPr>
              <a:t> </a:t>
            </a:r>
            <a:r>
              <a:rPr lang="en-US" sz="1200" i="1" dirty="0" err="1">
                <a:solidFill>
                  <a:schemeClr val="bg2">
                    <a:lumMod val="75000"/>
                  </a:schemeClr>
                </a:solidFill>
              </a:rPr>
              <a:t>robustum</a:t>
            </a:r>
            <a:endParaRPr lang="en-US" sz="1200" i="1" dirty="0">
              <a:solidFill>
                <a:schemeClr val="bg2">
                  <a:lumMod val="75000"/>
                </a:schemeClr>
              </a:solidFill>
            </a:endParaRPr>
          </a:p>
          <a:p>
            <a:pPr algn="ctr">
              <a:defRPr/>
            </a:pPr>
            <a:r>
              <a:rPr lang="en-US" sz="1200" dirty="0" smtClean="0">
                <a:solidFill>
                  <a:schemeClr val="bg2">
                    <a:lumMod val="75000"/>
                  </a:schemeClr>
                </a:solidFill>
              </a:rPr>
              <a:t>(</a:t>
            </a:r>
            <a:r>
              <a:rPr lang="en-US" sz="1200" dirty="0" err="1">
                <a:solidFill>
                  <a:schemeClr val="bg2">
                    <a:lumMod val="75000"/>
                  </a:schemeClr>
                </a:solidFill>
              </a:rPr>
              <a:t>Cremades</a:t>
            </a:r>
            <a:r>
              <a:rPr lang="en-US" sz="1200" dirty="0">
                <a:solidFill>
                  <a:schemeClr val="bg2">
                    <a:lumMod val="75000"/>
                  </a:schemeClr>
                </a:solidFill>
              </a:rPr>
              <a:t>, 2012</a:t>
            </a:r>
            <a:r>
              <a:rPr lang="en-US" sz="1200" dirty="0" smtClean="0">
                <a:solidFill>
                  <a:schemeClr val="bg2">
                    <a:lumMod val="75000"/>
                  </a:schemeClr>
                </a:solidFill>
              </a:rPr>
              <a:t>)</a:t>
            </a:r>
            <a:endParaRPr lang="en-US" sz="1200" dirty="0">
              <a:solidFill>
                <a:schemeClr val="bg2">
                  <a:lumMod val="75000"/>
                </a:schemeClr>
              </a:solidFill>
            </a:endParaRPr>
          </a:p>
        </p:txBody>
      </p:sp>
      <p:sp>
        <p:nvSpPr>
          <p:cNvPr id="21" name="TextBox 20"/>
          <p:cNvSpPr txBox="1"/>
          <p:nvPr/>
        </p:nvSpPr>
        <p:spPr>
          <a:xfrm>
            <a:off x="9878132" y="2535823"/>
            <a:ext cx="1973412" cy="461665"/>
          </a:xfrm>
          <a:prstGeom prst="rect">
            <a:avLst/>
          </a:prstGeom>
          <a:noFill/>
        </p:spPr>
        <p:txBody>
          <a:bodyPr wrap="square" rtlCol="0">
            <a:spAutoFit/>
          </a:bodyPr>
          <a:lstStyle/>
          <a:p>
            <a:pPr algn="ctr">
              <a:defRPr/>
            </a:pPr>
            <a:r>
              <a:rPr lang="en-US" sz="1200" i="1" dirty="0" err="1">
                <a:solidFill>
                  <a:schemeClr val="bg2">
                    <a:lumMod val="75000"/>
                  </a:schemeClr>
                </a:solidFill>
              </a:rPr>
              <a:t>Agardhiella</a:t>
            </a:r>
            <a:r>
              <a:rPr lang="en-US" sz="1200" i="1" dirty="0">
                <a:solidFill>
                  <a:schemeClr val="bg2">
                    <a:lumMod val="75000"/>
                  </a:schemeClr>
                </a:solidFill>
              </a:rPr>
              <a:t> </a:t>
            </a:r>
            <a:r>
              <a:rPr lang="en-US" sz="1200" i="1" dirty="0" err="1" smtClean="0">
                <a:solidFill>
                  <a:schemeClr val="bg2">
                    <a:lumMod val="75000"/>
                  </a:schemeClr>
                </a:solidFill>
              </a:rPr>
              <a:t>coulteri</a:t>
            </a:r>
            <a:endParaRPr lang="en-US" sz="1200" i="1" dirty="0" smtClean="0">
              <a:solidFill>
                <a:schemeClr val="bg2">
                  <a:lumMod val="75000"/>
                </a:schemeClr>
              </a:solidFill>
            </a:endParaRPr>
          </a:p>
          <a:p>
            <a:pPr algn="ctr">
              <a:defRPr/>
            </a:pPr>
            <a:r>
              <a:rPr lang="en-US" sz="1200" dirty="0" smtClean="0">
                <a:solidFill>
                  <a:schemeClr val="bg2">
                    <a:lumMod val="75000"/>
                  </a:schemeClr>
                </a:solidFill>
              </a:rPr>
              <a:t>(</a:t>
            </a:r>
            <a:r>
              <a:rPr lang="en-US" sz="1200" dirty="0">
                <a:solidFill>
                  <a:schemeClr val="bg2">
                    <a:lumMod val="75000"/>
                  </a:schemeClr>
                </a:solidFill>
              </a:rPr>
              <a:t>Acosta-Salmon et al., </a:t>
            </a:r>
            <a:r>
              <a:rPr lang="en-US" sz="1200" dirty="0" smtClean="0">
                <a:solidFill>
                  <a:schemeClr val="bg2">
                    <a:lumMod val="75000"/>
                  </a:schemeClr>
                </a:solidFill>
              </a:rPr>
              <a:t>2009)</a:t>
            </a:r>
            <a:endParaRPr lang="en-US" sz="1200" dirty="0">
              <a:solidFill>
                <a:schemeClr val="bg2">
                  <a:lumMod val="75000"/>
                </a:schemeClr>
              </a:solidFill>
            </a:endParaRPr>
          </a:p>
        </p:txBody>
      </p:sp>
      <p:sp>
        <p:nvSpPr>
          <p:cNvPr id="22" name="TextBox 21"/>
          <p:cNvSpPr txBox="1"/>
          <p:nvPr/>
        </p:nvSpPr>
        <p:spPr>
          <a:xfrm>
            <a:off x="7463440" y="2472232"/>
            <a:ext cx="1973412" cy="461665"/>
          </a:xfrm>
          <a:prstGeom prst="rect">
            <a:avLst/>
          </a:prstGeom>
          <a:noFill/>
        </p:spPr>
        <p:txBody>
          <a:bodyPr wrap="square" rtlCol="0">
            <a:spAutoFit/>
          </a:bodyPr>
          <a:lstStyle/>
          <a:p>
            <a:pPr algn="ctr"/>
            <a:r>
              <a:rPr lang="en-US" sz="1200" i="1" dirty="0" err="1" smtClean="0">
                <a:solidFill>
                  <a:schemeClr val="bg2">
                    <a:lumMod val="75000"/>
                  </a:schemeClr>
                </a:solidFill>
              </a:rPr>
              <a:t>Hypnea</a:t>
            </a:r>
            <a:endParaRPr lang="en-US" sz="1200" i="1" dirty="0">
              <a:solidFill>
                <a:schemeClr val="bg2">
                  <a:lumMod val="75000"/>
                </a:schemeClr>
              </a:solidFill>
            </a:endParaRPr>
          </a:p>
          <a:p>
            <a:pPr algn="ctr">
              <a:defRPr/>
            </a:pPr>
            <a:r>
              <a:rPr lang="en-US" sz="1200" dirty="0" smtClean="0">
                <a:solidFill>
                  <a:schemeClr val="bg2">
                    <a:lumMod val="75000"/>
                  </a:schemeClr>
                </a:solidFill>
              </a:rPr>
              <a:t>(</a:t>
            </a:r>
            <a:r>
              <a:rPr lang="de-DE" sz="1200" dirty="0">
                <a:solidFill>
                  <a:schemeClr val="bg2">
                    <a:lumMod val="75000"/>
                  </a:schemeClr>
                </a:solidFill>
              </a:rPr>
              <a:t>Chen, 2013</a:t>
            </a:r>
            <a:r>
              <a:rPr lang="en-US" sz="1200" dirty="0" smtClean="0">
                <a:solidFill>
                  <a:schemeClr val="bg2">
                    <a:lumMod val="75000"/>
                  </a:schemeClr>
                </a:solidFill>
              </a:rPr>
              <a:t>)</a:t>
            </a:r>
            <a:endParaRPr lang="en-US" sz="1200" dirty="0">
              <a:solidFill>
                <a:schemeClr val="bg2">
                  <a:lumMod val="75000"/>
                </a:schemeClr>
              </a:solidFill>
            </a:endParaRPr>
          </a:p>
        </p:txBody>
      </p:sp>
      <p:sp>
        <p:nvSpPr>
          <p:cNvPr id="23" name="TextBox 22"/>
          <p:cNvSpPr txBox="1"/>
          <p:nvPr/>
        </p:nvSpPr>
        <p:spPr>
          <a:xfrm>
            <a:off x="7376626" y="4350124"/>
            <a:ext cx="2097916" cy="461665"/>
          </a:xfrm>
          <a:prstGeom prst="rect">
            <a:avLst/>
          </a:prstGeom>
          <a:noFill/>
        </p:spPr>
        <p:txBody>
          <a:bodyPr wrap="square" rtlCol="0">
            <a:spAutoFit/>
          </a:bodyPr>
          <a:lstStyle/>
          <a:p>
            <a:pPr algn="ctr"/>
            <a:r>
              <a:rPr lang="en-US" sz="1200" i="1" dirty="0" err="1">
                <a:solidFill>
                  <a:schemeClr val="bg2">
                    <a:lumMod val="75000"/>
                  </a:schemeClr>
                </a:solidFill>
              </a:rPr>
              <a:t>Fucus</a:t>
            </a:r>
            <a:r>
              <a:rPr lang="en-US" sz="1200" i="1" dirty="0">
                <a:solidFill>
                  <a:schemeClr val="bg2">
                    <a:lumMod val="75000"/>
                  </a:schemeClr>
                </a:solidFill>
              </a:rPr>
              <a:t> </a:t>
            </a:r>
            <a:r>
              <a:rPr lang="en-US" sz="1200" i="1" dirty="0" err="1">
                <a:solidFill>
                  <a:schemeClr val="bg2">
                    <a:lumMod val="75000"/>
                  </a:schemeClr>
                </a:solidFill>
              </a:rPr>
              <a:t>gardneri</a:t>
            </a:r>
            <a:endParaRPr lang="en-US" sz="1200" i="1" dirty="0">
              <a:solidFill>
                <a:schemeClr val="bg2">
                  <a:lumMod val="75000"/>
                </a:schemeClr>
              </a:solidFill>
            </a:endParaRPr>
          </a:p>
          <a:p>
            <a:pPr algn="ctr">
              <a:defRPr/>
            </a:pPr>
            <a:r>
              <a:rPr lang="en-US" sz="1200" dirty="0" smtClean="0">
                <a:solidFill>
                  <a:schemeClr val="bg2">
                    <a:lumMod val="75000"/>
                  </a:schemeClr>
                </a:solidFill>
              </a:rPr>
              <a:t>(</a:t>
            </a:r>
            <a:r>
              <a:rPr lang="en-US" sz="1200" dirty="0">
                <a:solidFill>
                  <a:schemeClr val="bg2">
                    <a:lumMod val="75000"/>
                  </a:schemeClr>
                </a:solidFill>
              </a:rPr>
              <a:t>CA </a:t>
            </a:r>
            <a:r>
              <a:rPr lang="en-US" sz="1200" dirty="0" smtClean="0">
                <a:solidFill>
                  <a:schemeClr val="bg2">
                    <a:lumMod val="75000"/>
                  </a:schemeClr>
                </a:solidFill>
              </a:rPr>
              <a:t>DFW, </a:t>
            </a:r>
            <a:r>
              <a:rPr lang="en-US" sz="1200" dirty="0">
                <a:solidFill>
                  <a:schemeClr val="bg2">
                    <a:lumMod val="75000"/>
                  </a:schemeClr>
                </a:solidFill>
              </a:rPr>
              <a:t>2018</a:t>
            </a:r>
            <a:r>
              <a:rPr lang="en-US" sz="1200" dirty="0" smtClean="0">
                <a:solidFill>
                  <a:schemeClr val="bg2">
                    <a:lumMod val="75000"/>
                  </a:schemeClr>
                </a:solidFill>
              </a:rPr>
              <a:t>)</a:t>
            </a:r>
            <a:endParaRPr lang="en-US" sz="1200" dirty="0">
              <a:solidFill>
                <a:schemeClr val="bg2">
                  <a:lumMod val="75000"/>
                </a:schemeClr>
              </a:solidFill>
            </a:endParaRPr>
          </a:p>
        </p:txBody>
      </p:sp>
      <p:sp>
        <p:nvSpPr>
          <p:cNvPr id="24" name="TextBox 23"/>
          <p:cNvSpPr txBox="1"/>
          <p:nvPr/>
        </p:nvSpPr>
        <p:spPr>
          <a:xfrm>
            <a:off x="7530941" y="6333705"/>
            <a:ext cx="1973412" cy="461665"/>
          </a:xfrm>
          <a:prstGeom prst="rect">
            <a:avLst/>
          </a:prstGeom>
          <a:noFill/>
        </p:spPr>
        <p:txBody>
          <a:bodyPr wrap="square" rtlCol="0">
            <a:spAutoFit/>
          </a:bodyPr>
          <a:lstStyle/>
          <a:p>
            <a:pPr algn="ctr"/>
            <a:r>
              <a:rPr lang="en-US" sz="1200" i="1" dirty="0" err="1">
                <a:solidFill>
                  <a:schemeClr val="bg2">
                    <a:lumMod val="75000"/>
                  </a:schemeClr>
                </a:solidFill>
              </a:rPr>
              <a:t>Gigartina</a:t>
            </a:r>
            <a:r>
              <a:rPr lang="en-US" sz="1200" i="1" dirty="0">
                <a:solidFill>
                  <a:schemeClr val="bg2">
                    <a:lumMod val="75000"/>
                  </a:schemeClr>
                </a:solidFill>
              </a:rPr>
              <a:t> </a:t>
            </a:r>
            <a:r>
              <a:rPr lang="en-US" sz="1200" i="1" dirty="0" err="1">
                <a:solidFill>
                  <a:schemeClr val="bg2">
                    <a:lumMod val="75000"/>
                  </a:schemeClr>
                </a:solidFill>
              </a:rPr>
              <a:t>papillata</a:t>
            </a:r>
            <a:endParaRPr lang="en-US" sz="1200" i="1" dirty="0">
              <a:solidFill>
                <a:schemeClr val="bg2">
                  <a:lumMod val="75000"/>
                </a:schemeClr>
              </a:solidFill>
            </a:endParaRPr>
          </a:p>
          <a:p>
            <a:pPr algn="ctr">
              <a:defRPr/>
            </a:pPr>
            <a:r>
              <a:rPr lang="en-US" sz="1200" dirty="0" smtClean="0">
                <a:solidFill>
                  <a:schemeClr val="bg2">
                    <a:lumMod val="75000"/>
                  </a:schemeClr>
                </a:solidFill>
              </a:rPr>
              <a:t>(</a:t>
            </a:r>
            <a:r>
              <a:rPr lang="en-US" sz="1200" dirty="0">
                <a:solidFill>
                  <a:schemeClr val="bg2">
                    <a:lumMod val="75000"/>
                  </a:schemeClr>
                </a:solidFill>
              </a:rPr>
              <a:t>Dawson and Foster, 1982</a:t>
            </a:r>
            <a:r>
              <a:rPr lang="en-US" sz="1200" dirty="0" smtClean="0">
                <a:solidFill>
                  <a:schemeClr val="bg2">
                    <a:lumMod val="75000"/>
                  </a:schemeClr>
                </a:solidFill>
              </a:rPr>
              <a:t>)</a:t>
            </a:r>
            <a:endParaRPr lang="en-US" sz="1200" dirty="0">
              <a:solidFill>
                <a:schemeClr val="bg2">
                  <a:lumMod val="75000"/>
                </a:schemeClr>
              </a:solidFill>
            </a:endParaRPr>
          </a:p>
        </p:txBody>
      </p:sp>
      <p:sp>
        <p:nvSpPr>
          <p:cNvPr id="25" name="TextBox 24"/>
          <p:cNvSpPr txBox="1"/>
          <p:nvPr/>
        </p:nvSpPr>
        <p:spPr>
          <a:xfrm>
            <a:off x="2535184" y="2472230"/>
            <a:ext cx="2130258" cy="461665"/>
          </a:xfrm>
          <a:prstGeom prst="rect">
            <a:avLst/>
          </a:prstGeom>
          <a:noFill/>
        </p:spPr>
        <p:txBody>
          <a:bodyPr wrap="square" rtlCol="0">
            <a:spAutoFit/>
          </a:bodyPr>
          <a:lstStyle/>
          <a:p>
            <a:pPr algn="ctr"/>
            <a:r>
              <a:rPr lang="en-US" sz="1200" i="1" dirty="0" err="1"/>
              <a:t>Ulva</a:t>
            </a:r>
            <a:r>
              <a:rPr lang="en-US" sz="1200" i="1" dirty="0"/>
              <a:t> </a:t>
            </a:r>
            <a:r>
              <a:rPr lang="en-US" sz="1200" i="1" dirty="0" err="1"/>
              <a:t>lactuca</a:t>
            </a:r>
            <a:endParaRPr lang="en-US" sz="1200" i="1" dirty="0"/>
          </a:p>
          <a:p>
            <a:pPr algn="ctr">
              <a:defRPr/>
            </a:pPr>
            <a:r>
              <a:rPr lang="en-US" sz="1200" dirty="0" smtClean="0"/>
              <a:t>(</a:t>
            </a:r>
            <a:r>
              <a:rPr lang="en-US" sz="1200" dirty="0" err="1"/>
              <a:t>Titlyanov</a:t>
            </a:r>
            <a:r>
              <a:rPr lang="en-US" sz="1200" dirty="0"/>
              <a:t> and </a:t>
            </a:r>
            <a:r>
              <a:rPr lang="en-US" sz="1200" dirty="0" err="1"/>
              <a:t>Titlyanova</a:t>
            </a:r>
            <a:r>
              <a:rPr lang="en-US" sz="1200" dirty="0"/>
              <a:t> 2010</a:t>
            </a:r>
            <a:r>
              <a:rPr lang="en-US" sz="1200" dirty="0" smtClean="0"/>
              <a:t>)</a:t>
            </a:r>
            <a:endParaRPr lang="en-US" sz="1200" dirty="0"/>
          </a:p>
        </p:txBody>
      </p:sp>
      <p:sp>
        <p:nvSpPr>
          <p:cNvPr id="26" name="TextBox 25"/>
          <p:cNvSpPr txBox="1"/>
          <p:nvPr/>
        </p:nvSpPr>
        <p:spPr>
          <a:xfrm>
            <a:off x="4925982" y="4366380"/>
            <a:ext cx="2131531" cy="461665"/>
          </a:xfrm>
          <a:prstGeom prst="rect">
            <a:avLst/>
          </a:prstGeom>
          <a:noFill/>
        </p:spPr>
        <p:txBody>
          <a:bodyPr wrap="square" rtlCol="0">
            <a:spAutoFit/>
          </a:bodyPr>
          <a:lstStyle/>
          <a:p>
            <a:pPr algn="ctr"/>
            <a:r>
              <a:rPr lang="en-US" sz="1200" i="1" dirty="0" err="1">
                <a:solidFill>
                  <a:schemeClr val="bg2">
                    <a:lumMod val="75000"/>
                  </a:schemeClr>
                </a:solidFill>
              </a:rPr>
              <a:t>Palmaria</a:t>
            </a:r>
            <a:r>
              <a:rPr lang="en-US" sz="1200" i="1" dirty="0">
                <a:solidFill>
                  <a:schemeClr val="bg2">
                    <a:lumMod val="75000"/>
                  </a:schemeClr>
                </a:solidFill>
              </a:rPr>
              <a:t> </a:t>
            </a:r>
            <a:r>
              <a:rPr lang="en-US" sz="1200" i="1" dirty="0" err="1">
                <a:solidFill>
                  <a:schemeClr val="bg2">
                    <a:lumMod val="75000"/>
                  </a:schemeClr>
                </a:solidFill>
              </a:rPr>
              <a:t>mollis</a:t>
            </a:r>
            <a:r>
              <a:rPr lang="en-US" sz="1200" i="1" dirty="0">
                <a:solidFill>
                  <a:schemeClr val="bg2">
                    <a:lumMod val="75000"/>
                  </a:schemeClr>
                </a:solidFill>
              </a:rPr>
              <a:t>  </a:t>
            </a:r>
            <a:endParaRPr lang="en-US" sz="1200" i="1" dirty="0" smtClean="0">
              <a:solidFill>
                <a:schemeClr val="bg2">
                  <a:lumMod val="75000"/>
                </a:schemeClr>
              </a:solidFill>
            </a:endParaRPr>
          </a:p>
          <a:p>
            <a:pPr algn="ctr"/>
            <a:r>
              <a:rPr lang="en-US" sz="1200" i="1" dirty="0" smtClean="0">
                <a:solidFill>
                  <a:schemeClr val="bg2">
                    <a:lumMod val="75000"/>
                  </a:schemeClr>
                </a:solidFill>
              </a:rPr>
              <a:t>(</a:t>
            </a:r>
            <a:r>
              <a:rPr lang="en-US" sz="1200" dirty="0" smtClean="0">
                <a:solidFill>
                  <a:schemeClr val="bg2">
                    <a:lumMod val="75000"/>
                  </a:schemeClr>
                </a:solidFill>
              </a:rPr>
              <a:t>Abbott </a:t>
            </a:r>
            <a:r>
              <a:rPr lang="en-US" sz="1200" dirty="0">
                <a:solidFill>
                  <a:schemeClr val="bg2">
                    <a:lumMod val="75000"/>
                  </a:schemeClr>
                </a:solidFill>
              </a:rPr>
              <a:t>and </a:t>
            </a:r>
            <a:r>
              <a:rPr lang="en-US" sz="1200" dirty="0" err="1">
                <a:solidFill>
                  <a:schemeClr val="bg2">
                    <a:lumMod val="75000"/>
                  </a:schemeClr>
                </a:solidFill>
              </a:rPr>
              <a:t>Hollenberg</a:t>
            </a:r>
            <a:r>
              <a:rPr lang="en-US" sz="1200" dirty="0">
                <a:solidFill>
                  <a:schemeClr val="bg2">
                    <a:lumMod val="75000"/>
                  </a:schemeClr>
                </a:solidFill>
              </a:rPr>
              <a:t>, </a:t>
            </a:r>
            <a:r>
              <a:rPr lang="en-US" sz="1200" dirty="0" smtClean="0">
                <a:solidFill>
                  <a:schemeClr val="bg2">
                    <a:lumMod val="75000"/>
                  </a:schemeClr>
                </a:solidFill>
              </a:rPr>
              <a:t>1992)</a:t>
            </a:r>
            <a:endParaRPr lang="en-US" sz="1200" dirty="0">
              <a:solidFill>
                <a:schemeClr val="bg2">
                  <a:lumMod val="75000"/>
                </a:schemeClr>
              </a:solidFill>
            </a:endParaRPr>
          </a:p>
        </p:txBody>
      </p:sp>
      <p:sp>
        <p:nvSpPr>
          <p:cNvPr id="27" name="TextBox 26"/>
          <p:cNvSpPr txBox="1"/>
          <p:nvPr/>
        </p:nvSpPr>
        <p:spPr>
          <a:xfrm>
            <a:off x="168755" y="3151722"/>
            <a:ext cx="2130258" cy="646331"/>
          </a:xfrm>
          <a:prstGeom prst="rect">
            <a:avLst/>
          </a:prstGeom>
          <a:noFill/>
        </p:spPr>
        <p:txBody>
          <a:bodyPr wrap="square" rtlCol="0">
            <a:spAutoFit/>
          </a:bodyPr>
          <a:lstStyle/>
          <a:p>
            <a:pPr algn="ctr"/>
            <a:r>
              <a:rPr lang="en-US" sz="1200" i="1" dirty="0" err="1" smtClean="0">
                <a:solidFill>
                  <a:schemeClr val="bg2">
                    <a:lumMod val="75000"/>
                  </a:schemeClr>
                </a:solidFill>
              </a:rPr>
              <a:t>Chondracanthus</a:t>
            </a:r>
            <a:r>
              <a:rPr lang="en-US" sz="1200" i="1" dirty="0" smtClean="0">
                <a:solidFill>
                  <a:schemeClr val="bg2">
                    <a:lumMod val="75000"/>
                  </a:schemeClr>
                </a:solidFill>
              </a:rPr>
              <a:t> </a:t>
            </a:r>
            <a:r>
              <a:rPr lang="en-US" sz="1200" i="1" dirty="0" err="1">
                <a:solidFill>
                  <a:schemeClr val="bg2">
                    <a:lumMod val="75000"/>
                  </a:schemeClr>
                </a:solidFill>
              </a:rPr>
              <a:t>exasperatus</a:t>
            </a:r>
            <a:r>
              <a:rPr lang="en-US" sz="1200" i="1" dirty="0">
                <a:solidFill>
                  <a:schemeClr val="bg2">
                    <a:lumMod val="75000"/>
                  </a:schemeClr>
                </a:solidFill>
              </a:rPr>
              <a:t>  </a:t>
            </a:r>
            <a:r>
              <a:rPr lang="en-US" sz="1200" i="1" dirty="0" smtClean="0">
                <a:solidFill>
                  <a:schemeClr val="bg2">
                    <a:lumMod val="75000"/>
                  </a:schemeClr>
                </a:solidFill>
              </a:rPr>
              <a:t>(</a:t>
            </a:r>
            <a:r>
              <a:rPr lang="en-US" sz="1200" dirty="0" err="1" smtClean="0">
                <a:solidFill>
                  <a:schemeClr val="bg2">
                    <a:lumMod val="75000"/>
                  </a:schemeClr>
                </a:solidFill>
              </a:rPr>
              <a:t>Waaland</a:t>
            </a:r>
            <a:r>
              <a:rPr lang="en-US" sz="1200" dirty="0">
                <a:solidFill>
                  <a:schemeClr val="bg2">
                    <a:lumMod val="75000"/>
                  </a:schemeClr>
                </a:solidFill>
              </a:rPr>
              <a:t>, </a:t>
            </a:r>
            <a:r>
              <a:rPr lang="en-US" sz="1200" dirty="0" smtClean="0">
                <a:solidFill>
                  <a:schemeClr val="bg2">
                    <a:lumMod val="75000"/>
                  </a:schemeClr>
                </a:solidFill>
              </a:rPr>
              <a:t>2004)</a:t>
            </a:r>
            <a:endParaRPr lang="en-US" sz="1200" i="1" dirty="0">
              <a:solidFill>
                <a:schemeClr val="bg2">
                  <a:lumMod val="75000"/>
                </a:schemeClr>
              </a:solidFill>
            </a:endParaRPr>
          </a:p>
          <a:p>
            <a:pPr algn="ctr"/>
            <a:endParaRPr lang="en-US" sz="1200" dirty="0">
              <a:solidFill>
                <a:schemeClr val="bg2">
                  <a:lumMod val="75000"/>
                </a:schemeClr>
              </a:solidFill>
            </a:endParaRPr>
          </a:p>
        </p:txBody>
      </p:sp>
      <p:sp>
        <p:nvSpPr>
          <p:cNvPr id="28" name="TextBox 27"/>
          <p:cNvSpPr txBox="1"/>
          <p:nvPr/>
        </p:nvSpPr>
        <p:spPr>
          <a:xfrm>
            <a:off x="4837857" y="2472231"/>
            <a:ext cx="2130258" cy="461665"/>
          </a:xfrm>
          <a:prstGeom prst="rect">
            <a:avLst/>
          </a:prstGeom>
          <a:noFill/>
        </p:spPr>
        <p:txBody>
          <a:bodyPr wrap="square" rtlCol="0">
            <a:spAutoFit/>
          </a:bodyPr>
          <a:lstStyle/>
          <a:p>
            <a:pPr algn="ctr"/>
            <a:r>
              <a:rPr lang="en-US" sz="1200" i="1" dirty="0" err="1" smtClean="0">
                <a:solidFill>
                  <a:schemeClr val="bg2">
                    <a:lumMod val="75000"/>
                  </a:schemeClr>
                </a:solidFill>
              </a:rPr>
              <a:t>Postelsia</a:t>
            </a:r>
            <a:r>
              <a:rPr lang="en-US" sz="1200" i="1" dirty="0" smtClean="0">
                <a:solidFill>
                  <a:schemeClr val="bg2">
                    <a:lumMod val="75000"/>
                  </a:schemeClr>
                </a:solidFill>
              </a:rPr>
              <a:t> </a:t>
            </a:r>
            <a:r>
              <a:rPr lang="en-US" sz="1200" i="1" dirty="0" err="1">
                <a:solidFill>
                  <a:schemeClr val="bg2">
                    <a:lumMod val="75000"/>
                  </a:schemeClr>
                </a:solidFill>
              </a:rPr>
              <a:t>palmaeformus</a:t>
            </a:r>
            <a:r>
              <a:rPr lang="en-US" sz="1200" i="1" dirty="0">
                <a:solidFill>
                  <a:schemeClr val="bg2">
                    <a:lumMod val="75000"/>
                  </a:schemeClr>
                </a:solidFill>
              </a:rPr>
              <a:t>  </a:t>
            </a:r>
            <a:r>
              <a:rPr lang="en-US" sz="1200" dirty="0">
                <a:solidFill>
                  <a:schemeClr val="bg2">
                    <a:lumMod val="75000"/>
                  </a:schemeClr>
                </a:solidFill>
              </a:rPr>
              <a:t>(</a:t>
            </a:r>
            <a:r>
              <a:rPr lang="en-US" sz="1200" dirty="0" err="1" smtClean="0">
                <a:solidFill>
                  <a:schemeClr val="bg2">
                    <a:lumMod val="75000"/>
                  </a:schemeClr>
                </a:solidFill>
              </a:rPr>
              <a:t>Blanchette</a:t>
            </a:r>
            <a:r>
              <a:rPr lang="en-US" sz="1200" dirty="0" smtClean="0">
                <a:solidFill>
                  <a:schemeClr val="bg2">
                    <a:lumMod val="75000"/>
                  </a:schemeClr>
                </a:solidFill>
              </a:rPr>
              <a:t> </a:t>
            </a:r>
            <a:r>
              <a:rPr lang="en-US" sz="1200" dirty="0">
                <a:solidFill>
                  <a:schemeClr val="bg2">
                    <a:lumMod val="75000"/>
                  </a:schemeClr>
                </a:solidFill>
              </a:rPr>
              <a:t>and Neilson, </a:t>
            </a:r>
            <a:r>
              <a:rPr lang="en-US" sz="1200" dirty="0" smtClean="0">
                <a:solidFill>
                  <a:schemeClr val="bg2">
                    <a:lumMod val="75000"/>
                  </a:schemeClr>
                </a:solidFill>
              </a:rPr>
              <a:t>2009)</a:t>
            </a:r>
            <a:endParaRPr lang="en-US" sz="1200" dirty="0">
              <a:solidFill>
                <a:schemeClr val="bg2">
                  <a:lumMod val="75000"/>
                </a:schemeClr>
              </a:solidFill>
            </a:endParaRPr>
          </a:p>
        </p:txBody>
      </p:sp>
      <p:sp>
        <p:nvSpPr>
          <p:cNvPr id="29" name="TextBox 28"/>
          <p:cNvSpPr txBox="1"/>
          <p:nvPr/>
        </p:nvSpPr>
        <p:spPr>
          <a:xfrm>
            <a:off x="2562862" y="6333705"/>
            <a:ext cx="2130258" cy="646331"/>
          </a:xfrm>
          <a:prstGeom prst="rect">
            <a:avLst/>
          </a:prstGeom>
          <a:noFill/>
        </p:spPr>
        <p:txBody>
          <a:bodyPr wrap="square" rtlCol="0">
            <a:spAutoFit/>
          </a:bodyPr>
          <a:lstStyle/>
          <a:p>
            <a:pPr algn="ctr"/>
            <a:r>
              <a:rPr lang="en-US" sz="1200" i="1" dirty="0" err="1" smtClean="0">
                <a:solidFill>
                  <a:schemeClr val="bg2">
                    <a:lumMod val="75000"/>
                  </a:schemeClr>
                </a:solidFill>
              </a:rPr>
              <a:t>Eisenia</a:t>
            </a:r>
            <a:r>
              <a:rPr lang="en-US" sz="1200" i="1" dirty="0" smtClean="0">
                <a:solidFill>
                  <a:schemeClr val="bg2">
                    <a:lumMod val="75000"/>
                  </a:schemeClr>
                </a:solidFill>
              </a:rPr>
              <a:t> </a:t>
            </a:r>
            <a:r>
              <a:rPr lang="en-US" sz="1200" i="1" dirty="0" err="1">
                <a:solidFill>
                  <a:schemeClr val="bg2">
                    <a:lumMod val="75000"/>
                  </a:schemeClr>
                </a:solidFill>
              </a:rPr>
              <a:t>arborea</a:t>
            </a:r>
            <a:r>
              <a:rPr lang="en-US" sz="1200" i="1" dirty="0">
                <a:solidFill>
                  <a:schemeClr val="bg2">
                    <a:lumMod val="75000"/>
                  </a:schemeClr>
                </a:solidFill>
              </a:rPr>
              <a:t> </a:t>
            </a:r>
            <a:endParaRPr lang="en-US" sz="1200" i="1" dirty="0" smtClean="0">
              <a:solidFill>
                <a:schemeClr val="bg2">
                  <a:lumMod val="75000"/>
                </a:schemeClr>
              </a:solidFill>
            </a:endParaRPr>
          </a:p>
          <a:p>
            <a:pPr algn="ctr"/>
            <a:r>
              <a:rPr lang="en-US" sz="1200" dirty="0" smtClean="0">
                <a:solidFill>
                  <a:schemeClr val="bg2">
                    <a:lumMod val="75000"/>
                  </a:schemeClr>
                </a:solidFill>
              </a:rPr>
              <a:t>(Guzman-Calderon </a:t>
            </a:r>
            <a:r>
              <a:rPr lang="en-US" sz="1200" dirty="0">
                <a:solidFill>
                  <a:schemeClr val="bg2">
                    <a:lumMod val="75000"/>
                  </a:schemeClr>
                </a:solidFill>
              </a:rPr>
              <a:t>et al., </a:t>
            </a:r>
            <a:r>
              <a:rPr lang="en-US" sz="1200" dirty="0" smtClean="0">
                <a:solidFill>
                  <a:schemeClr val="bg2">
                    <a:lumMod val="75000"/>
                  </a:schemeClr>
                </a:solidFill>
              </a:rPr>
              <a:t>2016)</a:t>
            </a:r>
            <a:endParaRPr lang="en-US" sz="1200" i="1" dirty="0">
              <a:solidFill>
                <a:schemeClr val="bg2">
                  <a:lumMod val="75000"/>
                </a:schemeClr>
              </a:solidFill>
            </a:endParaRPr>
          </a:p>
          <a:p>
            <a:pPr algn="ctr"/>
            <a:endParaRPr lang="en-US" sz="1200" dirty="0">
              <a:solidFill>
                <a:schemeClr val="bg2">
                  <a:lumMod val="75000"/>
                </a:schemeClr>
              </a:solidFill>
            </a:endParaRPr>
          </a:p>
        </p:txBody>
      </p:sp>
      <p:sp>
        <p:nvSpPr>
          <p:cNvPr id="31" name="TextBox 30"/>
          <p:cNvSpPr txBox="1"/>
          <p:nvPr/>
        </p:nvSpPr>
        <p:spPr>
          <a:xfrm>
            <a:off x="143141" y="5548870"/>
            <a:ext cx="2130258" cy="461665"/>
          </a:xfrm>
          <a:prstGeom prst="rect">
            <a:avLst/>
          </a:prstGeom>
          <a:noFill/>
        </p:spPr>
        <p:txBody>
          <a:bodyPr wrap="square" rtlCol="0">
            <a:spAutoFit/>
          </a:bodyPr>
          <a:lstStyle/>
          <a:p>
            <a:pPr algn="ctr"/>
            <a:r>
              <a:rPr lang="en-US" sz="1200" i="1" dirty="0" err="1" smtClean="0">
                <a:solidFill>
                  <a:schemeClr val="bg2">
                    <a:lumMod val="75000"/>
                  </a:schemeClr>
                </a:solidFill>
              </a:rPr>
              <a:t>Alaria</a:t>
            </a:r>
            <a:r>
              <a:rPr lang="en-US" sz="1200" i="1" dirty="0" smtClean="0">
                <a:solidFill>
                  <a:schemeClr val="bg2">
                    <a:lumMod val="75000"/>
                  </a:schemeClr>
                </a:solidFill>
              </a:rPr>
              <a:t> </a:t>
            </a:r>
            <a:r>
              <a:rPr lang="en-US" sz="1200" i="1" dirty="0" err="1">
                <a:solidFill>
                  <a:schemeClr val="bg2">
                    <a:lumMod val="75000"/>
                  </a:schemeClr>
                </a:solidFill>
              </a:rPr>
              <a:t>marginata</a:t>
            </a:r>
            <a:r>
              <a:rPr lang="en-US" sz="1200" i="1" dirty="0">
                <a:solidFill>
                  <a:schemeClr val="bg2">
                    <a:lumMod val="75000"/>
                  </a:schemeClr>
                </a:solidFill>
              </a:rPr>
              <a:t> </a:t>
            </a:r>
            <a:endParaRPr lang="en-US" sz="1200" i="1" dirty="0" smtClean="0">
              <a:solidFill>
                <a:schemeClr val="bg2">
                  <a:lumMod val="75000"/>
                </a:schemeClr>
              </a:solidFill>
            </a:endParaRPr>
          </a:p>
          <a:p>
            <a:pPr algn="ctr"/>
            <a:r>
              <a:rPr lang="en-US" sz="1200" dirty="0">
                <a:solidFill>
                  <a:schemeClr val="bg2">
                    <a:lumMod val="75000"/>
                  </a:schemeClr>
                </a:solidFill>
              </a:rPr>
              <a:t>(</a:t>
            </a:r>
            <a:r>
              <a:rPr lang="en-US" sz="1200" dirty="0" err="1" smtClean="0">
                <a:solidFill>
                  <a:schemeClr val="bg2">
                    <a:lumMod val="75000"/>
                  </a:schemeClr>
                </a:solidFill>
              </a:rPr>
              <a:t>Flahive</a:t>
            </a:r>
            <a:r>
              <a:rPr lang="en-US" sz="1200" dirty="0" smtClean="0">
                <a:solidFill>
                  <a:schemeClr val="bg2">
                    <a:lumMod val="75000"/>
                  </a:schemeClr>
                </a:solidFill>
              </a:rPr>
              <a:t> </a:t>
            </a:r>
            <a:r>
              <a:rPr lang="en-US" sz="1200" dirty="0">
                <a:solidFill>
                  <a:schemeClr val="bg2">
                    <a:lumMod val="75000"/>
                  </a:schemeClr>
                </a:solidFill>
              </a:rPr>
              <a:t>et al. </a:t>
            </a:r>
            <a:r>
              <a:rPr lang="en-US" sz="1200" dirty="0" smtClean="0">
                <a:solidFill>
                  <a:schemeClr val="bg2">
                    <a:lumMod val="75000"/>
                  </a:schemeClr>
                </a:solidFill>
              </a:rPr>
              <a:t>2013)</a:t>
            </a:r>
            <a:endParaRPr lang="en-US" sz="1200" dirty="0">
              <a:solidFill>
                <a:schemeClr val="bg2">
                  <a:lumMod val="75000"/>
                </a:schemeClr>
              </a:solidFill>
            </a:endParaRPr>
          </a:p>
        </p:txBody>
      </p:sp>
      <p:sp>
        <p:nvSpPr>
          <p:cNvPr id="32" name="TextBox 31"/>
          <p:cNvSpPr txBox="1"/>
          <p:nvPr/>
        </p:nvSpPr>
        <p:spPr>
          <a:xfrm>
            <a:off x="2512077" y="4407117"/>
            <a:ext cx="2130258" cy="646331"/>
          </a:xfrm>
          <a:prstGeom prst="rect">
            <a:avLst/>
          </a:prstGeom>
          <a:noFill/>
        </p:spPr>
        <p:txBody>
          <a:bodyPr wrap="square" rtlCol="0">
            <a:spAutoFit/>
          </a:bodyPr>
          <a:lstStyle/>
          <a:p>
            <a:pPr algn="ctr"/>
            <a:r>
              <a:rPr lang="en-US" sz="1200" i="1" dirty="0" err="1" smtClean="0"/>
              <a:t>Gracilaria</a:t>
            </a:r>
            <a:r>
              <a:rPr lang="en-US" sz="1200" i="1" dirty="0" smtClean="0"/>
              <a:t> </a:t>
            </a:r>
            <a:r>
              <a:rPr lang="en-US" sz="1200" i="1" dirty="0" err="1" smtClean="0"/>
              <a:t>pacifica</a:t>
            </a:r>
            <a:endParaRPr lang="en-US" sz="1200" i="1" dirty="0" smtClean="0"/>
          </a:p>
          <a:p>
            <a:pPr algn="ctr"/>
            <a:r>
              <a:rPr lang="en-US" sz="1200" dirty="0" smtClean="0"/>
              <a:t>(</a:t>
            </a:r>
            <a:r>
              <a:rPr lang="nb-NO" sz="1200" dirty="0" smtClean="0"/>
              <a:t>Kim </a:t>
            </a:r>
            <a:r>
              <a:rPr lang="nb-NO" sz="1200" dirty="0"/>
              <a:t>et al., </a:t>
            </a:r>
            <a:r>
              <a:rPr lang="nb-NO" sz="1200" dirty="0" smtClean="0"/>
              <a:t>2017)</a:t>
            </a:r>
            <a:endParaRPr lang="en-US" sz="1200" i="1" dirty="0"/>
          </a:p>
          <a:p>
            <a:pPr algn="ctr"/>
            <a:endParaRPr lang="en-US" sz="1200" dirty="0"/>
          </a:p>
        </p:txBody>
      </p:sp>
      <p:sp>
        <p:nvSpPr>
          <p:cNvPr id="33" name="TextBox 32"/>
          <p:cNvSpPr txBox="1"/>
          <p:nvPr/>
        </p:nvSpPr>
        <p:spPr>
          <a:xfrm>
            <a:off x="4981420" y="6298402"/>
            <a:ext cx="2097916" cy="646331"/>
          </a:xfrm>
          <a:prstGeom prst="rect">
            <a:avLst/>
          </a:prstGeom>
          <a:noFill/>
        </p:spPr>
        <p:txBody>
          <a:bodyPr wrap="square" rtlCol="0">
            <a:spAutoFit/>
          </a:bodyPr>
          <a:lstStyle/>
          <a:p>
            <a:pPr algn="ctr"/>
            <a:r>
              <a:rPr lang="en-US" sz="1200" i="1" dirty="0" err="1" smtClean="0"/>
              <a:t>Laminaria</a:t>
            </a:r>
            <a:r>
              <a:rPr lang="en-US" sz="1200" i="1" dirty="0" smtClean="0"/>
              <a:t> </a:t>
            </a:r>
            <a:r>
              <a:rPr lang="en-US" sz="1200" i="1" dirty="0" err="1"/>
              <a:t>setchellii</a:t>
            </a:r>
            <a:endParaRPr lang="en-US" sz="1200" i="1" dirty="0"/>
          </a:p>
          <a:p>
            <a:pPr algn="ctr"/>
            <a:r>
              <a:rPr lang="en-US" sz="1200" i="1" dirty="0" smtClean="0"/>
              <a:t>(</a:t>
            </a:r>
            <a:r>
              <a:rPr lang="en-US" sz="1200" dirty="0" smtClean="0"/>
              <a:t>Abbott </a:t>
            </a:r>
            <a:r>
              <a:rPr lang="en-US" sz="1200" dirty="0"/>
              <a:t>and </a:t>
            </a:r>
            <a:r>
              <a:rPr lang="en-US" sz="1200" dirty="0" err="1"/>
              <a:t>Hollenberg</a:t>
            </a:r>
            <a:r>
              <a:rPr lang="en-US" sz="1200" dirty="0"/>
              <a:t>, </a:t>
            </a:r>
            <a:r>
              <a:rPr lang="en-US" sz="1200" dirty="0" smtClean="0"/>
              <a:t>1992)</a:t>
            </a:r>
            <a:endParaRPr lang="en-US" sz="1200" i="1" dirty="0"/>
          </a:p>
          <a:p>
            <a:pPr algn="ctr"/>
            <a:endParaRPr lang="en-US" sz="1200" dirty="0"/>
          </a:p>
        </p:txBody>
      </p:sp>
      <p:sp>
        <p:nvSpPr>
          <p:cNvPr id="39" name="Rectangle 38"/>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130806" y="3090838"/>
            <a:ext cx="1659565" cy="1239142"/>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530941" y="5053448"/>
            <a:ext cx="1870388" cy="1247715"/>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207791" y="1239454"/>
            <a:ext cx="1512248" cy="1148128"/>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579662" y="3064308"/>
            <a:ext cx="1691845" cy="1265671"/>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561699" y="5098324"/>
            <a:ext cx="2033847" cy="1159844"/>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34890" y="2000046"/>
            <a:ext cx="1604969" cy="1090792"/>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4539" y="4016233"/>
            <a:ext cx="1104963" cy="1466800"/>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463439" y="1239454"/>
            <a:ext cx="1858291" cy="1148128"/>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46828" y="1022811"/>
            <a:ext cx="1630036" cy="1480559"/>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09732" y="3083116"/>
            <a:ext cx="1950092" cy="1239142"/>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65824" y="2091733"/>
            <a:ext cx="1513548" cy="830997"/>
          </a:xfrm>
          <a:prstGeom prst="rect">
            <a:avLst/>
          </a:prstGeom>
        </p:spPr>
        <p:txBody>
          <a:bodyPr wrap="square">
            <a:spAutoFit/>
          </a:bodyPr>
          <a:lstStyle/>
          <a:p>
            <a:r>
              <a:rPr lang="en-US" sz="4800" b="1" dirty="0" smtClean="0"/>
              <a:t>NORI</a:t>
            </a:r>
            <a:endParaRPr lang="en-US" sz="4800" dirty="0"/>
          </a:p>
        </p:txBody>
      </p:sp>
      <p:sp>
        <p:nvSpPr>
          <p:cNvPr id="44" name="Rectangle 43"/>
          <p:cNvSpPr/>
          <p:nvPr/>
        </p:nvSpPr>
        <p:spPr>
          <a:xfrm>
            <a:off x="8665824" y="4806732"/>
            <a:ext cx="2308564" cy="830997"/>
          </a:xfrm>
          <a:prstGeom prst="rect">
            <a:avLst/>
          </a:prstGeom>
        </p:spPr>
        <p:txBody>
          <a:bodyPr wrap="square">
            <a:spAutoFit/>
          </a:bodyPr>
          <a:lstStyle/>
          <a:p>
            <a:r>
              <a:rPr lang="en-US" sz="4800" b="1" smtClean="0"/>
              <a:t>KOMBU</a:t>
            </a:r>
            <a:endParaRPr lang="en-US" sz="4800" b="1" dirty="0"/>
          </a:p>
        </p:txBody>
      </p:sp>
      <p:sp>
        <p:nvSpPr>
          <p:cNvPr id="45" name="Rectangle 44"/>
          <p:cNvSpPr/>
          <p:nvPr/>
        </p:nvSpPr>
        <p:spPr>
          <a:xfrm>
            <a:off x="1231959" y="1732552"/>
            <a:ext cx="2408855" cy="1569660"/>
          </a:xfrm>
          <a:prstGeom prst="rect">
            <a:avLst/>
          </a:prstGeom>
        </p:spPr>
        <p:txBody>
          <a:bodyPr wrap="square">
            <a:spAutoFit/>
          </a:bodyPr>
          <a:lstStyle/>
          <a:p>
            <a:r>
              <a:rPr lang="en-US" sz="4800" b="1" dirty="0" smtClean="0"/>
              <a:t>SEA</a:t>
            </a:r>
          </a:p>
          <a:p>
            <a:r>
              <a:rPr lang="en-US" sz="4800" b="1" dirty="0" smtClean="0"/>
              <a:t>LETTUCE</a:t>
            </a:r>
            <a:endParaRPr lang="en-US" sz="4800" b="1" dirty="0"/>
          </a:p>
        </p:txBody>
      </p:sp>
      <p:sp>
        <p:nvSpPr>
          <p:cNvPr id="46" name="Rectangle 45"/>
          <p:cNvSpPr/>
          <p:nvPr/>
        </p:nvSpPr>
        <p:spPr>
          <a:xfrm>
            <a:off x="1628115" y="4800428"/>
            <a:ext cx="1629084" cy="830997"/>
          </a:xfrm>
          <a:prstGeom prst="rect">
            <a:avLst/>
          </a:prstGeom>
        </p:spPr>
        <p:txBody>
          <a:bodyPr wrap="square">
            <a:spAutoFit/>
          </a:bodyPr>
          <a:lstStyle/>
          <a:p>
            <a:r>
              <a:rPr lang="en-US" sz="4800" b="1" dirty="0" smtClean="0"/>
              <a:t>OGO</a:t>
            </a:r>
            <a:endParaRPr lang="en-US" sz="4800" b="1" dirty="0"/>
          </a:p>
        </p:txBody>
      </p:sp>
      <p:grpSp>
        <p:nvGrpSpPr>
          <p:cNvPr id="58" name="Group 57"/>
          <p:cNvGrpSpPr/>
          <p:nvPr/>
        </p:nvGrpSpPr>
        <p:grpSpPr>
          <a:xfrm>
            <a:off x="4021902" y="4241179"/>
            <a:ext cx="1551618" cy="1281855"/>
            <a:chOff x="4021902" y="4248562"/>
            <a:chExt cx="1551618" cy="1263321"/>
          </a:xfrm>
        </p:grpSpPr>
        <p:sp>
          <p:nvSpPr>
            <p:cNvPr id="52" name="Rectangle 51"/>
            <p:cNvSpPr/>
            <p:nvPr/>
          </p:nvSpPr>
          <p:spPr>
            <a:xfrm>
              <a:off x="4021902" y="4248562"/>
              <a:ext cx="1551618" cy="12633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32031" y="4371349"/>
              <a:ext cx="1533444" cy="1024740"/>
            </a:xfrm>
            <a:prstGeom prst="rect">
              <a:avLst/>
            </a:prstGeom>
          </p:spPr>
        </p:pic>
      </p:grpSp>
      <p:grpSp>
        <p:nvGrpSpPr>
          <p:cNvPr id="51" name="Group 50"/>
          <p:cNvGrpSpPr/>
          <p:nvPr/>
        </p:nvGrpSpPr>
        <p:grpSpPr>
          <a:xfrm>
            <a:off x="4013823" y="2232121"/>
            <a:ext cx="1514779" cy="1150889"/>
            <a:chOff x="2843908" y="1236693"/>
            <a:chExt cx="1514779" cy="1150889"/>
          </a:xfrm>
        </p:grpSpPr>
        <p:sp>
          <p:nvSpPr>
            <p:cNvPr id="50" name="Rectangle 49"/>
            <p:cNvSpPr/>
            <p:nvPr/>
          </p:nvSpPr>
          <p:spPr>
            <a:xfrm>
              <a:off x="2843908" y="1236693"/>
              <a:ext cx="1514779" cy="11508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20284" y="1248567"/>
              <a:ext cx="1132115" cy="1132115"/>
            </a:xfrm>
            <a:prstGeom prst="rect">
              <a:avLst/>
            </a:prstGeom>
          </p:spPr>
        </p:pic>
      </p:grpSp>
      <p:grpSp>
        <p:nvGrpSpPr>
          <p:cNvPr id="59" name="Group 58"/>
          <p:cNvGrpSpPr/>
          <p:nvPr/>
        </p:nvGrpSpPr>
        <p:grpSpPr>
          <a:xfrm>
            <a:off x="6352115" y="4338678"/>
            <a:ext cx="1799146" cy="1207481"/>
            <a:chOff x="6352115" y="4338678"/>
            <a:chExt cx="1799146" cy="1207481"/>
          </a:xfrm>
        </p:grpSpPr>
        <p:sp>
          <p:nvSpPr>
            <p:cNvPr id="56" name="Rectangle 55"/>
            <p:cNvSpPr/>
            <p:nvPr/>
          </p:nvSpPr>
          <p:spPr>
            <a:xfrm>
              <a:off x="6352115" y="4338678"/>
              <a:ext cx="1799146" cy="12074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58269" y="4353887"/>
              <a:ext cx="1589810" cy="1186624"/>
            </a:xfrm>
            <a:prstGeom prst="rect">
              <a:avLst/>
            </a:prstGeom>
          </p:spPr>
        </p:pic>
      </p:grpSp>
      <p:grpSp>
        <p:nvGrpSpPr>
          <p:cNvPr id="55" name="Group 54"/>
          <p:cNvGrpSpPr/>
          <p:nvPr/>
        </p:nvGrpSpPr>
        <p:grpSpPr>
          <a:xfrm>
            <a:off x="6382850" y="2133991"/>
            <a:ext cx="1676241" cy="1414195"/>
            <a:chOff x="10026717" y="4877489"/>
            <a:chExt cx="1676241" cy="1414195"/>
          </a:xfrm>
        </p:grpSpPr>
        <p:sp>
          <p:nvSpPr>
            <p:cNvPr id="54" name="Rectangle 53"/>
            <p:cNvSpPr/>
            <p:nvPr/>
          </p:nvSpPr>
          <p:spPr>
            <a:xfrm>
              <a:off x="10026717" y="4877489"/>
              <a:ext cx="1676241" cy="14141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039302" y="5018496"/>
              <a:ext cx="1656130" cy="1099670"/>
            </a:xfrm>
            <a:prstGeom prst="rect">
              <a:avLst/>
            </a:prstGeom>
          </p:spPr>
        </p:pic>
      </p:grpSp>
    </p:spTree>
    <p:extLst>
      <p:ext uri="{BB962C8B-B14F-4D97-AF65-F5344CB8AC3E}">
        <p14:creationId xmlns:p14="http://schemas.microsoft.com/office/powerpoint/2010/main" val="40396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22"/>
                                        </p:tgtEl>
                                      </p:cBhvr>
                                    </p:animEffect>
                                    <p:set>
                                      <p:cBhvr>
                                        <p:cTn id="43" dur="1" fill="hold">
                                          <p:stCondLst>
                                            <p:cond delay="499"/>
                                          </p:stCondLst>
                                        </p:cTn>
                                        <p:tgtEl>
                                          <p:spTgt spid="22"/>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27"/>
                                        </p:tgtEl>
                                      </p:cBhvr>
                                    </p:animEffect>
                                    <p:set>
                                      <p:cBhvr>
                                        <p:cTn id="55" dur="1" fill="hold">
                                          <p:stCondLst>
                                            <p:cond delay="499"/>
                                          </p:stCondLst>
                                        </p:cTn>
                                        <p:tgtEl>
                                          <p:spTgt spid="27"/>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28"/>
                                        </p:tgtEl>
                                      </p:cBhvr>
                                    </p:animEffect>
                                    <p:set>
                                      <p:cBhvr>
                                        <p:cTn id="58" dur="1" fill="hold">
                                          <p:stCondLst>
                                            <p:cond delay="499"/>
                                          </p:stCondLst>
                                        </p:cTn>
                                        <p:tgtEl>
                                          <p:spTgt spid="28"/>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29"/>
                                        </p:tgtEl>
                                      </p:cBhvr>
                                    </p:animEffect>
                                    <p:set>
                                      <p:cBhvr>
                                        <p:cTn id="61" dur="1" fill="hold">
                                          <p:stCondLst>
                                            <p:cond delay="499"/>
                                          </p:stCondLst>
                                        </p:cTn>
                                        <p:tgtEl>
                                          <p:spTgt spid="29"/>
                                        </p:tgtEl>
                                        <p:attrNameLst>
                                          <p:attrName>style.visibility</p:attrName>
                                        </p:attrNameLst>
                                      </p:cBhvr>
                                      <p:to>
                                        <p:strVal val="hidden"/>
                                      </p:to>
                                    </p:set>
                                  </p:childTnLst>
                                </p:cTn>
                              </p:par>
                              <p:par>
                                <p:cTn id="62" presetID="9" presetClass="exit" presetSubtype="0" fill="hold" grpId="0" nodeType="withEffect">
                                  <p:stCondLst>
                                    <p:cond delay="0"/>
                                  </p:stCondLst>
                                  <p:childTnLst>
                                    <p:animEffect transition="out" filter="dissolve">
                                      <p:cBhvr>
                                        <p:cTn id="63" dur="500"/>
                                        <p:tgtEl>
                                          <p:spTgt spid="31"/>
                                        </p:tgtEl>
                                      </p:cBhvr>
                                    </p:animEffect>
                                    <p:set>
                                      <p:cBhvr>
                                        <p:cTn id="64" dur="1" fill="hold">
                                          <p:stCondLst>
                                            <p:cond delay="499"/>
                                          </p:stCondLst>
                                        </p:cTn>
                                        <p:tgtEl>
                                          <p:spTgt spid="31"/>
                                        </p:tgtEl>
                                        <p:attrNameLst>
                                          <p:attrName>style.visibility</p:attrName>
                                        </p:attrNameLst>
                                      </p:cBhvr>
                                      <p:to>
                                        <p:strVal val="hidden"/>
                                      </p:to>
                                    </p:set>
                                  </p:childTnLst>
                                </p:cTn>
                              </p:par>
                              <p:par>
                                <p:cTn id="65" presetID="9" presetClass="exit" presetSubtype="0" fill="hold" grpId="0" nodeType="withEffect">
                                  <p:stCondLst>
                                    <p:cond delay="0"/>
                                  </p:stCondLst>
                                  <p:childTnLst>
                                    <p:animEffect transition="out" filter="dissolve">
                                      <p:cBhvr>
                                        <p:cTn id="66" dur="500"/>
                                        <p:tgtEl>
                                          <p:spTgt spid="2"/>
                                        </p:tgtEl>
                                      </p:cBhvr>
                                    </p:animEffect>
                                    <p:set>
                                      <p:cBhvr>
                                        <p:cTn id="67" dur="1" fill="hold">
                                          <p:stCondLst>
                                            <p:cond delay="499"/>
                                          </p:stCondLst>
                                        </p:cTn>
                                        <p:tgtEl>
                                          <p:spTgt spid="2"/>
                                        </p:tgtEl>
                                        <p:attrNameLst>
                                          <p:attrName>style.visibility</p:attrName>
                                        </p:attrNameLst>
                                      </p:cBhvr>
                                      <p:to>
                                        <p:strVal val="hidden"/>
                                      </p:to>
                                    </p:set>
                                  </p:childTnLst>
                                </p:cTn>
                              </p:par>
                              <p:par>
                                <p:cTn id="68" presetID="9" presetClass="exit" presetSubtype="0" fill="hold" grpId="0" nodeType="withEffect">
                                  <p:stCondLst>
                                    <p:cond delay="0"/>
                                  </p:stCondLst>
                                  <p:childTnLst>
                                    <p:animEffect transition="out" filter="dissolve">
                                      <p:cBhvr>
                                        <p:cTn id="69" dur="500"/>
                                        <p:tgtEl>
                                          <p:spTgt spid="3"/>
                                        </p:tgtEl>
                                      </p:cBhvr>
                                    </p:animEffect>
                                    <p:set>
                                      <p:cBhvr>
                                        <p:cTn id="70" dur="1" fill="hold">
                                          <p:stCondLst>
                                            <p:cond delay="499"/>
                                          </p:stCondLst>
                                        </p:cTn>
                                        <p:tgtEl>
                                          <p:spTgt spid="3"/>
                                        </p:tgtEl>
                                        <p:attrNameLst>
                                          <p:attrName>style.visibility</p:attrName>
                                        </p:attrNameLst>
                                      </p:cBhvr>
                                      <p:to>
                                        <p:strVal val="hidden"/>
                                      </p:to>
                                    </p:set>
                                  </p:childTnLst>
                                </p:cTn>
                              </p:par>
                              <p:par>
                                <p:cTn id="71" presetID="9" presetClass="exit" presetSubtype="0" fill="hold" grpId="0" nodeType="withEffect">
                                  <p:stCondLst>
                                    <p:cond delay="0"/>
                                  </p:stCondLst>
                                  <p:childTnLst>
                                    <p:animEffect transition="out" filter="dissolve">
                                      <p:cBhvr>
                                        <p:cTn id="72" dur="500"/>
                                        <p:tgtEl>
                                          <p:spTgt spid="34"/>
                                        </p:tgtEl>
                                      </p:cBhvr>
                                    </p:animEffect>
                                    <p:set>
                                      <p:cBhvr>
                                        <p:cTn id="73" dur="1" fill="hold">
                                          <p:stCondLst>
                                            <p:cond delay="499"/>
                                          </p:stCondLst>
                                        </p:cTn>
                                        <p:tgtEl>
                                          <p:spTgt spid="34"/>
                                        </p:tgtEl>
                                        <p:attrNameLst>
                                          <p:attrName>style.visibility</p:attrName>
                                        </p:attrNameLst>
                                      </p:cBhvr>
                                      <p:to>
                                        <p:strVal val="hidden"/>
                                      </p:to>
                                    </p:set>
                                  </p:childTnLst>
                                </p:cTn>
                              </p:par>
                              <p:par>
                                <p:cTn id="74" presetID="9" presetClass="exit" presetSubtype="0" fill="hold" grpId="0" nodeType="withEffect">
                                  <p:stCondLst>
                                    <p:cond delay="0"/>
                                  </p:stCondLst>
                                  <p:childTnLst>
                                    <p:animEffect transition="out" filter="dissolve">
                                      <p:cBhvr>
                                        <p:cTn id="75" dur="500"/>
                                        <p:tgtEl>
                                          <p:spTgt spid="35"/>
                                        </p:tgtEl>
                                      </p:cBhvr>
                                    </p:animEffect>
                                    <p:set>
                                      <p:cBhvr>
                                        <p:cTn id="76" dur="1" fill="hold">
                                          <p:stCondLst>
                                            <p:cond delay="499"/>
                                          </p:stCondLst>
                                        </p:cTn>
                                        <p:tgtEl>
                                          <p:spTgt spid="35"/>
                                        </p:tgtEl>
                                        <p:attrNameLst>
                                          <p:attrName>style.visibility</p:attrName>
                                        </p:attrNameLst>
                                      </p:cBhvr>
                                      <p:to>
                                        <p:strVal val="hidden"/>
                                      </p:to>
                                    </p:set>
                                  </p:childTnLst>
                                </p:cTn>
                              </p:par>
                              <p:par>
                                <p:cTn id="77" presetID="9" presetClass="exit" presetSubtype="0" fill="hold" grpId="0" nodeType="withEffect">
                                  <p:stCondLst>
                                    <p:cond delay="0"/>
                                  </p:stCondLst>
                                  <p:childTnLst>
                                    <p:animEffect transition="out" filter="dissolve">
                                      <p:cBhvr>
                                        <p:cTn id="78" dur="500"/>
                                        <p:tgtEl>
                                          <p:spTgt spid="36"/>
                                        </p:tgtEl>
                                      </p:cBhvr>
                                    </p:animEffect>
                                    <p:set>
                                      <p:cBhvr>
                                        <p:cTn id="79" dur="1" fill="hold">
                                          <p:stCondLst>
                                            <p:cond delay="499"/>
                                          </p:stCondLst>
                                        </p:cTn>
                                        <p:tgtEl>
                                          <p:spTgt spid="36"/>
                                        </p:tgtEl>
                                        <p:attrNameLst>
                                          <p:attrName>style.visibility</p:attrName>
                                        </p:attrNameLst>
                                      </p:cBhvr>
                                      <p:to>
                                        <p:strVal val="hidden"/>
                                      </p:to>
                                    </p:set>
                                  </p:childTnLst>
                                </p:cTn>
                              </p:par>
                              <p:par>
                                <p:cTn id="80" presetID="9" presetClass="exit" presetSubtype="0" fill="hold" grpId="0" nodeType="withEffect">
                                  <p:stCondLst>
                                    <p:cond delay="0"/>
                                  </p:stCondLst>
                                  <p:childTnLst>
                                    <p:animEffect transition="out" filter="dissolve">
                                      <p:cBhvr>
                                        <p:cTn id="81" dur="500"/>
                                        <p:tgtEl>
                                          <p:spTgt spid="37"/>
                                        </p:tgtEl>
                                      </p:cBhvr>
                                    </p:animEffect>
                                    <p:set>
                                      <p:cBhvr>
                                        <p:cTn id="82" dur="1" fill="hold">
                                          <p:stCondLst>
                                            <p:cond delay="499"/>
                                          </p:stCondLst>
                                        </p:cTn>
                                        <p:tgtEl>
                                          <p:spTgt spid="37"/>
                                        </p:tgtEl>
                                        <p:attrNameLst>
                                          <p:attrName>style.visibility</p:attrName>
                                        </p:attrNameLst>
                                      </p:cBhvr>
                                      <p:to>
                                        <p:strVal val="hidden"/>
                                      </p:to>
                                    </p:set>
                                  </p:childTnLst>
                                </p:cTn>
                              </p:par>
                              <p:par>
                                <p:cTn id="83" presetID="9" presetClass="exit" presetSubtype="0" fill="hold" grpId="0" nodeType="withEffect">
                                  <p:stCondLst>
                                    <p:cond delay="0"/>
                                  </p:stCondLst>
                                  <p:childTnLst>
                                    <p:animEffect transition="out" filter="dissolve">
                                      <p:cBhvr>
                                        <p:cTn id="84" dur="500"/>
                                        <p:tgtEl>
                                          <p:spTgt spid="38"/>
                                        </p:tgtEl>
                                      </p:cBhvr>
                                    </p:animEffect>
                                    <p:set>
                                      <p:cBhvr>
                                        <p:cTn id="85" dur="1" fill="hold">
                                          <p:stCondLst>
                                            <p:cond delay="499"/>
                                          </p:stCondLst>
                                        </p:cTn>
                                        <p:tgtEl>
                                          <p:spTgt spid="38"/>
                                        </p:tgtEl>
                                        <p:attrNameLst>
                                          <p:attrName>style.visibility</p:attrName>
                                        </p:attrNameLst>
                                      </p:cBhvr>
                                      <p:to>
                                        <p:strVal val="hidden"/>
                                      </p:to>
                                    </p:set>
                                  </p:childTnLst>
                                </p:cTn>
                              </p:par>
                              <p:par>
                                <p:cTn id="86" presetID="9" presetClass="exit" presetSubtype="0" fill="hold" grpId="0" nodeType="withEffect">
                                  <p:stCondLst>
                                    <p:cond delay="0"/>
                                  </p:stCondLst>
                                  <p:childTnLst>
                                    <p:animEffect transition="out" filter="dissolve">
                                      <p:cBhvr>
                                        <p:cTn id="87" dur="500"/>
                                        <p:tgtEl>
                                          <p:spTgt spid="40"/>
                                        </p:tgtEl>
                                      </p:cBhvr>
                                    </p:animEffect>
                                    <p:set>
                                      <p:cBhvr>
                                        <p:cTn id="88" dur="1" fill="hold">
                                          <p:stCondLst>
                                            <p:cond delay="499"/>
                                          </p:stCondLst>
                                        </p:cTn>
                                        <p:tgtEl>
                                          <p:spTgt spid="40"/>
                                        </p:tgtEl>
                                        <p:attrNameLst>
                                          <p:attrName>style.visibility</p:attrName>
                                        </p:attrNameLst>
                                      </p:cBhvr>
                                      <p:to>
                                        <p:strVal val="hidden"/>
                                      </p:to>
                                    </p:set>
                                  </p:childTnLst>
                                </p:cTn>
                              </p:par>
                              <p:par>
                                <p:cTn id="89" presetID="9" presetClass="exit" presetSubtype="0" fill="hold" grpId="0" nodeType="withEffect">
                                  <p:stCondLst>
                                    <p:cond delay="0"/>
                                  </p:stCondLst>
                                  <p:childTnLst>
                                    <p:animEffect transition="out" filter="dissolve">
                                      <p:cBhvr>
                                        <p:cTn id="90" dur="500"/>
                                        <p:tgtEl>
                                          <p:spTgt spid="41"/>
                                        </p:tgtEl>
                                      </p:cBhvr>
                                    </p:animEffect>
                                    <p:set>
                                      <p:cBhvr>
                                        <p:cTn id="91" dur="1" fill="hold">
                                          <p:stCondLst>
                                            <p:cond delay="499"/>
                                          </p:stCondLst>
                                        </p:cTn>
                                        <p:tgtEl>
                                          <p:spTgt spid="41"/>
                                        </p:tgtEl>
                                        <p:attrNameLst>
                                          <p:attrName>style.visibility</p:attrName>
                                        </p:attrNameLst>
                                      </p:cBhvr>
                                      <p:to>
                                        <p:strVal val="hidden"/>
                                      </p:to>
                                    </p:set>
                                  </p:childTnLst>
                                </p:cTn>
                              </p:par>
                              <p:par>
                                <p:cTn id="92" presetID="9" presetClass="exit" presetSubtype="0" fill="hold" grpId="0" nodeType="withEffect">
                                  <p:stCondLst>
                                    <p:cond delay="0"/>
                                  </p:stCondLst>
                                  <p:childTnLst>
                                    <p:animEffect transition="out" filter="dissolve">
                                      <p:cBhvr>
                                        <p:cTn id="93" dur="500"/>
                                        <p:tgtEl>
                                          <p:spTgt spid="42"/>
                                        </p:tgtEl>
                                      </p:cBhvr>
                                    </p:animEffect>
                                    <p:set>
                                      <p:cBhvr>
                                        <p:cTn id="94" dur="1" fill="hold">
                                          <p:stCondLst>
                                            <p:cond delay="499"/>
                                          </p:stCondLst>
                                        </p:cTn>
                                        <p:tgtEl>
                                          <p:spTgt spid="42"/>
                                        </p:tgtEl>
                                        <p:attrNameLst>
                                          <p:attrName>style.visibility</p:attrName>
                                        </p:attrNameLst>
                                      </p:cBhvr>
                                      <p:to>
                                        <p:strVal val="hidden"/>
                                      </p:to>
                                    </p:set>
                                  </p:childTnLst>
                                </p:cTn>
                              </p:par>
                              <p:par>
                                <p:cTn id="95" presetID="0" presetClass="path" presetSubtype="0" accel="50000" decel="50000" fill="hold" nodeType="withEffect">
                                  <p:stCondLst>
                                    <p:cond delay="0"/>
                                  </p:stCondLst>
                                  <p:childTnLst>
                                    <p:animMotion origin="layout" path="M -2.5E-6 -3.33333E-6 L -2.5E-6 0.00023 C 0.00026 0.00162 0.00091 0.00695 0.0017 0.00973 C 0.00404 0.0176 0.00143 0.00834 0.00456 0.01621 C 0.00495 0.0176 0.00521 0.01922 0.0056 0.02037 C 0.00612 0.02176 0.0069 0.02269 0.00742 0.02385 C 0.00782 0.025 0.00808 0.02593 0.00847 0.02709 C 0.00899 0.02824 0.0099 0.02917 0.01042 0.03033 C 0.01081 0.03148 0.01107 0.03264 0.01146 0.0338 C 0.01198 0.03473 0.01263 0.03542 0.01328 0.03611 C 0.01341 0.03704 0.01354 0.03797 0.0138 0.03866 C 0.01563 0.04329 0.01602 0.04352 0.01836 0.04699 C 0.01875 0.04815 0.01914 0.04931 0.01966 0.05023 C 0.0211 0.05255 0.02318 0.05417 0.02422 0.05695 C 0.02787 0.06551 0.02383 0.05718 0.02826 0.06343 C 0.02891 0.06412 0.02904 0.06528 0.02956 0.06598 C 0.02995 0.06667 0.03073 0.0669 0.03125 0.0676 C 0.0349 0.07292 0.0319 0.07107 0.03529 0.07246 C 0.03763 0.07778 0.03503 0.07269 0.03828 0.07662 C 0.04558 0.08635 0.03841 0.07824 0.04388 0.08426 C 0.04518 0.08936 0.04349 0.08426 0.04623 0.0875 C 0.04753 0.08889 0.0487 0.09074 0.04974 0.09236 C 0.05039 0.09329 0.05078 0.09445 0.05157 0.09491 L 0.05326 0.09584 C 0.05365 0.0963 0.05391 0.09699 0.05443 0.09723 C 0.05873 0.10116 0.05313 0.09398 0.05847 0.1007 C 0.06276 0.10625 0.06003 0.10301 0.06302 0.10834 C 0.06354 0.10903 0.06433 0.10973 0.06485 0.11065 C 0.06524 0.11135 0.0655 0.11227 0.06589 0.1132 C 0.06667 0.11412 0.06758 0.11459 0.06836 0.11551 C 0.06901 0.11644 0.0694 0.11736 0.07005 0.11806 C 0.07123 0.11945 0.0724 0.12037 0.07357 0.1213 L 0.07709 0.12477 C 0.07761 0.12523 0.07826 0.1257 0.07878 0.12639 C 0.0793 0.12732 0.07982 0.12824 0.08047 0.12894 C 0.08164 0.1301 0.08282 0.13102 0.08399 0.13218 C 0.08451 0.13264 0.08516 0.13311 0.08568 0.1338 C 0.0862 0.13449 0.08646 0.13496 0.08698 0.13542 C 0.0875 0.13611 0.08815 0.13635 0.08867 0.13704 C 0.09206 0.14144 0.08946 0.13959 0.09271 0.14121 C 0.09297 0.14167 0.09349 0.14236 0.09375 0.14283 C 0.09532 0.14561 0.09414 0.14537 0.09571 0.14537 L 0.09571 0.14561 " pathEditMode="relative" rAng="0" ptsTypes="AAAAAAAAAAAAAAAAAAAAAAAAAAAAAAAAAAAAAAAAAAA">
                                      <p:cBhvr>
                                        <p:cTn id="96" dur="2000" fill="hold"/>
                                        <p:tgtEl>
                                          <p:spTgt spid="16"/>
                                        </p:tgtEl>
                                        <p:attrNameLst>
                                          <p:attrName>ppt_x</p:attrName>
                                          <p:attrName>ppt_y</p:attrName>
                                        </p:attrNameLst>
                                      </p:cBhvr>
                                      <p:rCtr x="4779" y="7269"/>
                                    </p:animMotion>
                                  </p:childTnLst>
                                </p:cTn>
                              </p:par>
                              <p:par>
                                <p:cTn id="97" presetID="0" presetClass="path" presetSubtype="0" accel="50000" decel="50000" fill="hold" grpId="0" nodeType="withEffect">
                                  <p:stCondLst>
                                    <p:cond delay="0"/>
                                  </p:stCondLst>
                                  <p:childTnLst>
                                    <p:animMotion origin="layout" path="M -2.5E-6 -1.48148E-6 L -2.5E-6 -1.48148E-6 C 0.00013 0.00162 0.00078 0.00741 0.00157 0.01019 C 0.00391 0.01852 0.0013 0.0088 0.00443 0.01713 C 0.00482 0.01852 0.00508 0.02014 0.00547 0.0213 C 0.00599 0.02269 0.00677 0.02384 0.00729 0.025 C 0.00768 0.02616 0.00795 0.02732 0.00834 0.02847 C 0.00886 0.02963 0.00964 0.03056 0.01016 0.03171 C 0.01055 0.0331 0.01081 0.03426 0.0112 0.03542 C 0.01172 0.03634 0.01237 0.03704 0.01302 0.03796 C 0.01315 0.03866 0.01328 0.03958 0.01354 0.04051 C 0.01537 0.04537 0.01576 0.0456 0.0181 0.04908 C 0.01849 0.05023 0.01875 0.05162 0.01927 0.05278 C 0.02071 0.05509 0.02279 0.05695 0.02383 0.05949 C 0.02748 0.06875 0.02344 0.05996 0.02787 0.06644 C 0.02839 0.06736 0.02852 0.06852 0.02904 0.06898 C 0.02943 0.06991 0.03021 0.07014 0.03073 0.07083 C 0.03425 0.07639 0.03125 0.07431 0.03464 0.07593 C 0.03698 0.08148 0.03438 0.07616 0.0375 0.08033 C 0.04479 0.09028 0.03763 0.08195 0.0431 0.0882 C 0.0444 0.09375 0.04271 0.08843 0.04545 0.09167 C 0.04675 0.09306 0.04779 0.09514 0.04883 0.09676 C 0.04948 0.09769 0.04987 0.09908 0.05065 0.09931 L 0.05235 0.10046 C 0.05274 0.10093 0.053 0.10162 0.05352 0.10208 C 0.05768 0.10602 0.05222 0.09838 0.05742 0.10556 C 0.06172 0.11134 0.05899 0.10787 0.06198 0.11343 C 0.0625 0.11412 0.06315 0.11505 0.06367 0.11597 C 0.06407 0.11667 0.06433 0.11783 0.06472 0.11852 C 0.0655 0.11945 0.06628 0.12014 0.06706 0.12107 C 0.06771 0.12199 0.0681 0.12315 0.06875 0.12361 C 0.06992 0.125 0.0711 0.12593 0.07227 0.12732 L 0.07565 0.13079 C 0.07617 0.13125 0.07683 0.13171 0.07735 0.13241 C 0.07787 0.13333 0.07839 0.13426 0.07904 0.13519 C 0.08021 0.13634 0.08138 0.13727 0.08255 0.13843 C 0.08308 0.13912 0.08373 0.13935 0.08425 0.14028 C 0.08464 0.14074 0.0849 0.14144 0.08542 0.1419 C 0.08594 0.14259 0.08659 0.14306 0.08711 0.14352 C 0.0905 0.14815 0.08789 0.1463 0.09115 0.14792 C 0.09141 0.14838 0.09193 0.14908 0.09219 0.14977 C 0.09375 0.15255 0.09258 0.15232 0.09401 0.15232 L 0.09401 0.15255 " pathEditMode="relative" rAng="0" ptsTypes="AAAAAAAAAAAAAAAAAAAAAAAAAAAAAAAAAAAAAAAAAAA">
                                      <p:cBhvr>
                                        <p:cTn id="98" dur="2000" fill="hold"/>
                                        <p:tgtEl>
                                          <p:spTgt spid="25"/>
                                        </p:tgtEl>
                                        <p:attrNameLst>
                                          <p:attrName>ppt_x</p:attrName>
                                          <p:attrName>ppt_y</p:attrName>
                                        </p:attrNameLst>
                                      </p:cBhvr>
                                      <p:rCtr x="4701" y="7616"/>
                                    </p:animMotion>
                                  </p:childTnLst>
                                </p:cTn>
                              </p:par>
                              <p:par>
                                <p:cTn id="99" presetID="0" presetClass="path" presetSubtype="0" accel="50000" decel="50000" fill="hold" nodeType="withEffect">
                                  <p:stCondLst>
                                    <p:cond delay="0"/>
                                  </p:stCondLst>
                                  <p:childTnLst>
                                    <p:animMotion origin="layout" path="M 0 0 L 0 0 C 0.00456 0.01805 0.00013 0.00185 0.00391 0.01412 C 0.00456 0.0162 0.00495 0.01828 0.00573 0.02013 C 0.00729 0.02476 0.00886 0.02939 0.01081 0.03356 C 0.01198 0.03588 0.01328 0.03796 0.01433 0.04051 C 0.01537 0.04351 0.01615 0.04676 0.01719 0.04976 C 0.01914 0.05578 0.01888 0.05486 0.0211 0.05902 C 0.0224 0.06597 0.02071 0.0574 0.02344 0.06597 C 0.0237 0.06689 0.0237 0.06828 0.02396 0.06921 C 0.02526 0.07222 0.0267 0.07523 0.028 0.07824 C 0.03425 0.09282 0.02565 0.07314 0.03151 0.08541 C 0.03399 0.09051 0.03203 0.08865 0.0349 0.09051 C 0.03568 0.09213 0.03646 0.09375 0.03724 0.0956 C 0.03763 0.09652 0.03789 0.09768 0.03828 0.09861 C 0.03893 0.1 0.03946 0.10138 0.04011 0.10277 C 0.04154 0.11041 0.03946 0.10115 0.04232 0.10787 C 0.04271 0.10856 0.04258 0.10995 0.04297 0.11088 C 0.04427 0.11481 0.04688 0.11898 0.0487 0.12199 L 0.05209 0.12824 L 0.0556 0.13426 C 0.05586 0.13495 0.05612 0.13588 0.05664 0.13634 L 0.05847 0.13726 C 0.05899 0.13796 0.05964 0.13865 0.06016 0.13935 C 0.06185 0.14189 0.06094 0.14213 0.06354 0.14444 C 0.06459 0.14537 0.06589 0.14583 0.06706 0.14652 L 0.06875 0.14745 C 0.06914 0.14814 0.0694 0.14907 0.06992 0.14953 C 0.07071 0.15023 0.07175 0.15023 0.07279 0.15046 C 0.07344 0.15092 0.07422 0.15115 0.075 0.15162 C 0.07617 0.15208 0.07735 0.15324 0.07852 0.1537 C 0.07943 0.15393 0.08034 0.15416 0.08138 0.15463 C 0.08255 0.15509 0.08477 0.15671 0.08477 0.15671 C 0.08529 0.15763 0.08581 0.15902 0.08646 0.15972 C 0.08711 0.16041 0.08802 0.16041 0.0888 0.16064 C 0.08933 0.16111 0.08998 0.16134 0.0905 0.1618 C 0.09089 0.1625 0.09115 0.16319 0.09167 0.16388 C 0.09336 0.16574 0.09558 0.16666 0.0974 0.16782 C 0.09922 0.16898 0.09844 0.16875 0.09974 0.16875 L 0.09974 0.16875 " pathEditMode="relative" ptsTypes="AAAAAAAAAAAAAAAAAAAAAAAAAAAAAAAAAAAAAAAA">
                                      <p:cBhvr>
                                        <p:cTn id="100" dur="2000" fill="hold"/>
                                        <p:tgtEl>
                                          <p:spTgt spid="17"/>
                                        </p:tgtEl>
                                        <p:attrNameLst>
                                          <p:attrName>ppt_x</p:attrName>
                                          <p:attrName>ppt_y</p:attrName>
                                        </p:attrNameLst>
                                      </p:cBhvr>
                                    </p:animMotion>
                                  </p:childTnLst>
                                </p:cTn>
                              </p:par>
                              <p:par>
                                <p:cTn id="101" presetID="0" presetClass="path" presetSubtype="0" accel="50000" decel="50000" fill="hold" grpId="0" nodeType="withEffect">
                                  <p:stCondLst>
                                    <p:cond delay="0"/>
                                  </p:stCondLst>
                                  <p:childTnLst>
                                    <p:animMotion origin="layout" path="M 0 0 L 0 0 C 0.00456 0.01805 0.00013 0.00185 0.00391 0.01412 C 0.00456 0.0162 0.00495 0.01828 0.00573 0.02013 C 0.00729 0.02476 0.00886 0.02939 0.01081 0.03356 C 0.01198 0.03588 0.01328 0.03796 0.01433 0.04051 C 0.01537 0.04351 0.01615 0.04676 0.01719 0.04976 C 0.01914 0.05578 0.01888 0.05486 0.0211 0.05902 C 0.0224 0.06597 0.02071 0.0574 0.02344 0.06597 C 0.0237 0.06689 0.0237 0.06828 0.02396 0.06921 C 0.02526 0.07222 0.0267 0.07523 0.028 0.07824 C 0.03425 0.09282 0.02565 0.07314 0.03151 0.08541 C 0.03399 0.09051 0.03203 0.08865 0.0349 0.09051 C 0.03568 0.09213 0.03646 0.09375 0.03724 0.0956 C 0.03763 0.09652 0.03789 0.09768 0.03828 0.09861 C 0.03893 0.1 0.03946 0.10138 0.04011 0.10277 C 0.04154 0.11041 0.03946 0.10115 0.04232 0.10787 C 0.04271 0.10856 0.04258 0.10995 0.04297 0.11088 C 0.04427 0.11481 0.04688 0.11898 0.0487 0.12199 L 0.05209 0.12824 L 0.0556 0.13426 C 0.05586 0.13495 0.05612 0.13588 0.05664 0.13634 L 0.05847 0.13726 C 0.05899 0.13796 0.05964 0.13865 0.06016 0.13935 C 0.06185 0.14189 0.06094 0.14213 0.06354 0.14444 C 0.06459 0.14537 0.06589 0.14583 0.06706 0.14652 L 0.06875 0.14745 C 0.06914 0.14814 0.0694 0.14907 0.06992 0.14953 C 0.07071 0.15023 0.07175 0.15023 0.07279 0.15046 C 0.07344 0.15092 0.07422 0.15115 0.075 0.15162 C 0.07617 0.15208 0.07735 0.15324 0.07852 0.1537 C 0.07943 0.15393 0.08034 0.15416 0.08138 0.15463 C 0.08255 0.15509 0.08477 0.15671 0.08477 0.15671 C 0.08529 0.15763 0.08581 0.15902 0.08646 0.15972 C 0.08711 0.16041 0.08802 0.16041 0.0888 0.16064 C 0.08933 0.16111 0.08998 0.16134 0.0905 0.1618 C 0.09089 0.1625 0.09115 0.16319 0.09167 0.16388 C 0.09336 0.16574 0.09558 0.16666 0.0974 0.16782 C 0.09922 0.16898 0.09844 0.16875 0.09974 0.16875 L 0.09974 0.16875 " pathEditMode="relative" ptsTypes="AAAAAAAAAAAAAAAAAAAAAAAAAAAAAAAAAAAAAAAA">
                                      <p:cBhvr>
                                        <p:cTn id="102" dur="2000" fill="hold"/>
                                        <p:tgtEl>
                                          <p:spTgt spid="32"/>
                                        </p:tgtEl>
                                        <p:attrNameLst>
                                          <p:attrName>ppt_x</p:attrName>
                                          <p:attrName>ppt_y</p:attrName>
                                        </p:attrNameLst>
                                      </p:cBhvr>
                                    </p:animMotion>
                                  </p:childTnLst>
                                </p:cTn>
                              </p:par>
                              <p:par>
                                <p:cTn id="103" presetID="0" presetClass="path" presetSubtype="0" accel="50000" decel="50000" fill="hold" nodeType="withEffect">
                                  <p:stCondLst>
                                    <p:cond delay="0"/>
                                  </p:stCondLst>
                                  <p:childTnLst>
                                    <p:animMotion origin="layout" path="M 4.16667E-6 -0.00046 L 4.16667E-6 0.00023 C -0.00118 -0.00393 -0.00196 -0.00787 -0.00326 -0.01157 C -0.00391 -0.01296 -0.00508 -0.01273 -0.00586 -0.01366 C -0.00691 -0.01597 -0.0073 -0.01875 -0.00847 -0.0206 C -0.0099 -0.02338 -0.01185 -0.02523 -0.01355 -0.02731 C -0.01615 -0.03148 -0.01836 -0.03588 -0.0211 -0.03981 C -0.02383 -0.04375 -0.02709 -0.04676 -0.02995 -0.05046 C -0.03646 -0.05926 -0.04297 -0.06759 -0.04896 -0.07755 C -0.05365 -0.08542 -0.05808 -0.09375 -0.06302 -0.10069 C -0.06485 -0.10347 -0.06693 -0.10556 -0.06862 -0.1088 C -0.07084 -0.11227 -0.0724 -0.11736 -0.07448 -0.12106 C -0.07631 -0.12431 -0.07826 -0.12708 -0.08021 -0.13032 C -0.09362 -0.15486 -0.07813 -0.13009 -0.09727 -0.15903 C -0.09935 -0.16204 -0.10144 -0.16574 -0.10365 -0.16852 C -0.10769 -0.17338 -0.11198 -0.17731 -0.11576 -0.1831 C -0.12448 -0.19745 -0.11836 -0.18796 -0.13164 -0.20625 C -0.13295 -0.2081 -0.13412 -0.21042 -0.13529 -0.21181 C -0.14922 -0.22662 -0.13204 -0.20764 -0.14493 -0.22384 C -0.14649 -0.22593 -0.14831 -0.22731 -0.14987 -0.2294 C -0.15157 -0.23125 -0.153 -0.23403 -0.15443 -0.23611 C -0.15586 -0.23796 -0.15743 -0.23958 -0.15886 -0.24143 C -0.16042 -0.24375 -0.16172 -0.24722 -0.16342 -0.24954 C -0.16472 -0.25185 -0.16641 -0.25278 -0.16784 -0.25486 C -0.16875 -0.25648 -0.16941 -0.2588 -0.17032 -0.26042 C -0.17162 -0.26296 -0.17279 -0.26505 -0.17422 -0.26736 C -0.175 -0.26875 -0.17618 -0.27014 -0.17735 -0.2713 C -0.17852 -0.27315 -0.17982 -0.27477 -0.18112 -0.27685 C -0.18724 -0.28634 -0.18191 -0.28032 -0.19193 -0.29306 C -0.19441 -0.2963 -0.19727 -0.29838 -0.19948 -0.30231 C -0.20079 -0.30486 -0.20196 -0.30741 -0.20339 -0.30903 C -0.20508 -0.31157 -0.2073 -0.31227 -0.20899 -0.31458 C -0.21211 -0.31875 -0.21472 -0.32431 -0.21797 -0.32824 C -0.21941 -0.33009 -0.22084 -0.33171 -0.2224 -0.33333 C -0.22383 -0.33518 -0.22539 -0.33588 -0.22696 -0.33796 C -0.22865 -0.33958 -0.23021 -0.34236 -0.23191 -0.34444 C -0.23269 -0.34537 -0.23373 -0.34606 -0.23438 -0.34699 C -0.23855 -0.35347 -0.23399 -0.35 -0.23894 -0.35255 C -0.24089 -0.35556 -0.24167 -0.35741 -0.24388 -0.35926 C -0.2448 -0.35972 -0.24571 -0.36018 -0.24649 -0.36065 C -0.25157 -0.36875 -0.24688 -0.36204 -0.25105 -0.3662 C -0.25313 -0.36806 -0.25508 -0.37153 -0.2573 -0.37292 C -0.26446 -0.37639 -0.25508 -0.3713 -0.26237 -0.37685 C -0.26381 -0.37824 -0.26524 -0.3787 -0.26693 -0.37963 C -0.26745 -0.37986 -0.2681 -0.38056 -0.26875 -0.38102 C -0.27123 -0.38657 -0.26901 -0.38264 -0.27435 -0.38657 C -0.27552 -0.38727 -0.27657 -0.38819 -0.27761 -0.38935 C -0.27943 -0.39074 -0.28008 -0.39074 -0.28204 -0.39213 C -0.28295 -0.39282 -0.28373 -0.39375 -0.28464 -0.39421 C -0.28842 -0.39792 -0.28763 -0.39653 -0.29102 -0.39861 C -0.29154 -0.39907 -0.29219 -0.39977 -0.29284 -0.39977 C -0.2948 -0.4 -0.29662 -0.39977 -0.29844 -0.39977 L -0.29844 -0.39954 " pathEditMode="relative" rAng="0" ptsTypes="AAAAAAAAAAAAAAAAAAAAAAAAAAAAAAAAAAAAAAAAAAAAAAAAAAAAA">
                                      <p:cBhvr>
                                        <p:cTn id="104" dur="2000" fill="hold"/>
                                        <p:tgtEl>
                                          <p:spTgt spid="4"/>
                                        </p:tgtEl>
                                        <p:attrNameLst>
                                          <p:attrName>ppt_x</p:attrName>
                                          <p:attrName>ppt_y</p:attrName>
                                        </p:attrNameLst>
                                      </p:cBhvr>
                                      <p:rCtr x="-14922" y="-19954"/>
                                    </p:animMotion>
                                  </p:childTnLst>
                                </p:cTn>
                              </p:par>
                              <p:par>
                                <p:cTn id="105" presetID="0" presetClass="path" presetSubtype="0" accel="50000" decel="50000" fill="hold" grpId="0" nodeType="withEffect">
                                  <p:stCondLst>
                                    <p:cond delay="0"/>
                                  </p:stCondLst>
                                  <p:childTnLst>
                                    <p:animMotion origin="layout" path="M 2.08333E-7 -0.00047 L 2.08333E-7 0.00023 C -0.0013 -0.00394 -0.00195 -0.00787 -0.00326 -0.01112 C -0.00404 -0.01274 -0.00521 -0.01227 -0.00599 -0.01343 C -0.00703 -0.01551 -0.00742 -0.01829 -0.00859 -0.02014 C -0.01016 -0.02269 -0.01211 -0.02454 -0.0138 -0.02662 C -0.01641 -0.03056 -0.01888 -0.03496 -0.02161 -0.03866 C -0.02448 -0.04237 -0.02773 -0.04537 -0.0306 -0.04908 C -0.03724 -0.05764 -0.04388 -0.06574 -0.05013 -0.07524 C -0.05482 -0.08264 -0.05938 -0.09098 -0.06445 -0.09746 C -0.06641 -0.10024 -0.06849 -0.10232 -0.07018 -0.10533 C -0.0724 -0.10903 -0.07409 -0.11366 -0.07617 -0.11713 C -0.07799 -0.12037 -0.08008 -0.12315 -0.08203 -0.12639 C -0.0957 -0.15 -0.07995 -0.12616 -0.09948 -0.15394 C -0.10169 -0.15672 -0.10378 -0.16042 -0.10599 -0.16297 C -0.11003 -0.16783 -0.11445 -0.17176 -0.11836 -0.17732 C -0.12734 -0.19098 -0.12096 -0.18195 -0.13464 -0.19977 C -0.13594 -0.20139 -0.13711 -0.20348 -0.13841 -0.2051 C -0.1526 -0.21945 -0.13503 -0.20093 -0.14818 -0.21667 C -0.14974 -0.21875 -0.15169 -0.21991 -0.15339 -0.22199 C -0.15495 -0.22408 -0.15638 -0.22662 -0.15794 -0.22871 C -0.15938 -0.23033 -0.16107 -0.23195 -0.1625 -0.23357 C -0.16406 -0.23612 -0.16549 -0.23936 -0.16706 -0.24167 C -0.16836 -0.24375 -0.17018 -0.24468 -0.17161 -0.24676 C -0.17253 -0.24838 -0.17331 -0.25047 -0.17409 -0.25209 C -0.17552 -0.25463 -0.17669 -0.25672 -0.17813 -0.2588 C -0.17904 -0.26042 -0.18021 -0.26135 -0.18138 -0.2625 C -0.18255 -0.26436 -0.18385 -0.26644 -0.18529 -0.26783 C -0.19141 -0.27709 -0.18594 -0.27153 -0.19635 -0.2838 C -0.19883 -0.28681 -0.20182 -0.28889 -0.20404 -0.2926 C -0.20534 -0.29514 -0.20651 -0.29746 -0.20794 -0.29931 C -0.20977 -0.30162 -0.21198 -0.30209 -0.21367 -0.30463 C -0.21693 -0.30834 -0.21966 -0.31389 -0.22292 -0.3176 C -0.22435 -0.31945 -0.22578 -0.3213 -0.22747 -0.32269 C -0.22891 -0.32431 -0.2306 -0.32524 -0.23203 -0.32686 C -0.23385 -0.32871 -0.23542 -0.33149 -0.23724 -0.33357 C -0.23789 -0.33426 -0.23893 -0.33496 -0.23971 -0.33588 C -0.24401 -0.34213 -0.23932 -0.33889 -0.24427 -0.34121 C -0.24635 -0.34422 -0.24714 -0.34607 -0.24948 -0.34769 C -0.25039 -0.34838 -0.25117 -0.34862 -0.25208 -0.34885 C -0.25729 -0.35718 -0.25247 -0.35047 -0.25664 -0.3544 C -0.25885 -0.35649 -0.26081 -0.35973 -0.26315 -0.36088 C -0.27044 -0.36436 -0.26081 -0.35949 -0.26836 -0.36482 C -0.26979 -0.36598 -0.27135 -0.36644 -0.27292 -0.36737 C -0.27357 -0.36783 -0.27409 -0.36829 -0.27487 -0.36852 C -0.27734 -0.37408 -0.27513 -0.37037 -0.2806 -0.37408 C -0.28177 -0.37477 -0.28281 -0.3757 -0.28385 -0.37662 C -0.28581 -0.37824 -0.28633 -0.37824 -0.28841 -0.3794 C -0.28932 -0.38033 -0.29023 -0.38125 -0.29115 -0.38172 C -0.29492 -0.38496 -0.29414 -0.3838 -0.29766 -0.38588 C -0.29818 -0.38612 -0.29883 -0.38704 -0.29948 -0.38704 C -0.30143 -0.38704 -0.30339 -0.38704 -0.30521 -0.38704 L -0.30521 -0.38681 " pathEditMode="relative" rAng="0" ptsTypes="AAAAAAAAAAAAAAAAAAAAAAAAAAAAAAAAAAAAAAAAAAAAAAAAAAAAA">
                                      <p:cBhvr>
                                        <p:cTn id="106" dur="2000" fill="hold"/>
                                        <p:tgtEl>
                                          <p:spTgt spid="19"/>
                                        </p:tgtEl>
                                        <p:attrNameLst>
                                          <p:attrName>ppt_x</p:attrName>
                                          <p:attrName>ppt_y</p:attrName>
                                        </p:attrNameLst>
                                      </p:cBhvr>
                                      <p:rCtr x="-15260" y="-19306"/>
                                    </p:animMotion>
                                  </p:childTnLst>
                                </p:cTn>
                              </p:par>
                              <p:par>
                                <p:cTn id="107" presetID="0" presetClass="path" presetSubtype="0" accel="50000" decel="50000" fill="hold" grpId="0" nodeType="withEffect">
                                  <p:stCondLst>
                                    <p:cond delay="0"/>
                                  </p:stCondLst>
                                  <p:childTnLst>
                                    <p:animMotion origin="layout" path="M 0.0513 -0.04838 L 0.0513 -0.04815 L 0.05755 -0.04954 C 0.06003 -0.04977 0.0625 -0.05 0.06498 -0.05046 C 0.06589 -0.0507 0.06693 -0.05116 0.06784 -0.05162 C 0.07005 -0.05232 0.06992 -0.05255 0.07188 -0.05347 C 0.07695 -0.06042 0.07487 -0.05787 0.07813 -0.06181 C 0.07852 -0.06273 0.07904 -0.06366 0.0793 -0.06482 C 0.07956 -0.06574 0.07956 -0.0669 0.07982 -0.06782 C 0.08047 -0.06945 0.0819 -0.07107 0.08268 -0.07199 C 0.08294 -0.07292 0.08294 -0.07407 0.08333 -0.075 C 0.08399 -0.07708 0.08555 -0.08102 0.08555 -0.08079 C 0.08698 -0.08866 0.0849 -0.07963 0.08789 -0.08611 C 0.08828 -0.08704 0.08815 -0.0882 0.08841 -0.08912 C 0.09102 -0.09745 0.09024 -0.09259 0.09193 -0.09931 C 0.09219 -0.10046 0.09245 -0.10139 0.09245 -0.10255 C 0.09258 -0.10417 0.09245 -0.10579 0.09245 -0.10741 L 0.09245 -0.10718 " pathEditMode="relative" rAng="0" ptsTypes="AAAAAAAAAAAAAAAAAA">
                                      <p:cBhvr>
                                        <p:cTn id="108" dur="2000" fill="hold"/>
                                        <p:tgtEl>
                                          <p:spTgt spid="33"/>
                                        </p:tgtEl>
                                        <p:attrNameLst>
                                          <p:attrName>ppt_x</p:attrName>
                                          <p:attrName>ppt_y</p:attrName>
                                        </p:attrNameLst>
                                      </p:cBhvr>
                                      <p:rCtr x="2057" y="-2940"/>
                                    </p:animMotion>
                                  </p:childTnLst>
                                </p:cTn>
                              </p:par>
                              <p:par>
                                <p:cTn id="109" presetID="0" presetClass="path" presetSubtype="0" accel="50000" decel="50000" fill="hold" nodeType="withEffect">
                                  <p:stCondLst>
                                    <p:cond delay="0"/>
                                  </p:stCondLst>
                                  <p:childTnLst>
                                    <p:animMotion origin="layout" path="M 1.875E-6 -0.00023 L 1.875E-6 0.00023 L 0.01549 -0.00232 C 0.02161 -0.00278 0.02773 -0.00324 0.03385 -0.00394 C 0.0362 -0.0044 0.0388 -0.0051 0.04101 -0.00602 C 0.04648 -0.00718 0.04622 -0.00764 0.05104 -0.00926 C 0.06367 -0.02153 0.05846 -0.0169 0.06653 -0.02385 C 0.06758 -0.02547 0.06888 -0.02709 0.06953 -0.02917 C 0.07018 -0.03079 0.07018 -0.03287 0.07083 -0.03449 C 0.07239 -0.03727 0.07591 -0.04028 0.07786 -0.0419 C 0.07851 -0.04352 0.07851 -0.04537 0.07956 -0.04699 C 0.08112 -0.0507 0.08502 -0.05764 0.08502 -0.05718 C 0.08854 -0.07107 0.08333 -0.05533 0.09088 -0.06667 C 0.0918 -0.06829 0.09153 -0.07037 0.09206 -0.07199 C 0.09857 -0.08658 0.09661 -0.07801 0.10091 -0.08982 C 0.10156 -0.0919 0.10221 -0.09352 0.10221 -0.0956 C 0.10247 -0.09838 0.10221 -0.10116 0.10221 -0.10394 L 0.10221 -0.10371 " pathEditMode="relative" rAng="0" ptsTypes="AAAAAAAAAAAAAAAAAA">
                                      <p:cBhvr>
                                        <p:cTn id="110" dur="2000" fill="hold"/>
                                        <p:tgtEl>
                                          <p:spTgt spid="15"/>
                                        </p:tgtEl>
                                        <p:attrNameLst>
                                          <p:attrName>ppt_x</p:attrName>
                                          <p:attrName>ppt_y</p:attrName>
                                        </p:attrNameLst>
                                      </p:cBhvr>
                                      <p:rCtr x="5104" y="-5162"/>
                                    </p:animMotion>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fade">
                                      <p:cBhvr>
                                        <p:cTn id="118" dur="500"/>
                                        <p:tgtEl>
                                          <p:spTgt spid="4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fade">
                                      <p:cBhvr>
                                        <p:cTn id="121" dur="500"/>
                                        <p:tgtEl>
                                          <p:spTgt spid="4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fade">
                                      <p:cBhvr>
                                        <p:cTn id="124" dur="500"/>
                                        <p:tgtEl>
                                          <p:spTgt spid="45"/>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5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58"/>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28" grpId="0"/>
      <p:bldP spid="29" grpId="0"/>
      <p:bldP spid="31" grpId="0"/>
      <p:bldP spid="32" grpId="0"/>
      <p:bldP spid="33" grpId="0"/>
      <p:bldP spid="2" grpId="0" animBg="1"/>
      <p:bldP spid="3" grpId="0" animBg="1"/>
      <p:bldP spid="34" grpId="0" animBg="1"/>
      <p:bldP spid="35" grpId="0" animBg="1"/>
      <p:bldP spid="36" grpId="0" animBg="1"/>
      <p:bldP spid="37" grpId="0" animBg="1"/>
      <p:bldP spid="38" grpId="0" animBg="1"/>
      <p:bldP spid="40" grpId="0" animBg="1"/>
      <p:bldP spid="41" grpId="0" animBg="1"/>
      <p:bldP spid="42" grpId="0" animBg="1"/>
      <p:bldP spid="30" grpId="0"/>
      <p:bldP spid="44" grpId="0"/>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Identify Growth &amp; Cultivation Methods</a:t>
            </a:r>
            <a:endParaRPr lang="en-US" sz="4400" b="1" dirty="0"/>
          </a:p>
        </p:txBody>
      </p:sp>
      <p:sp>
        <p:nvSpPr>
          <p:cNvPr id="5" name="Rectangle 4"/>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554177" y="1370417"/>
            <a:ext cx="8901382" cy="4466934"/>
          </a:xfrm>
          <a:prstGeom prst="rect">
            <a:avLst/>
          </a:prstGeom>
        </p:spPr>
      </p:pic>
      <p:sp>
        <p:nvSpPr>
          <p:cNvPr id="7" name="TextBox 6"/>
          <p:cNvSpPr txBox="1"/>
          <p:nvPr/>
        </p:nvSpPr>
        <p:spPr>
          <a:xfrm>
            <a:off x="328882" y="6265169"/>
            <a:ext cx="5585552" cy="369332"/>
          </a:xfrm>
          <a:prstGeom prst="rect">
            <a:avLst/>
          </a:prstGeom>
          <a:noFill/>
          <a:ln w="22225">
            <a:solidFill>
              <a:schemeClr val="tx1"/>
            </a:solidFill>
          </a:ln>
        </p:spPr>
        <p:txBody>
          <a:bodyPr wrap="square" rtlCol="0">
            <a:spAutoFit/>
          </a:bodyPr>
          <a:lstStyle/>
          <a:p>
            <a:r>
              <a:rPr lang="en-US" dirty="0" smtClean="0"/>
              <a:t>200+ studies considered, 11 experts consulted</a:t>
            </a:r>
            <a:endParaRPr lang="en-US" dirty="0"/>
          </a:p>
        </p:txBody>
      </p:sp>
      <p:sp>
        <p:nvSpPr>
          <p:cNvPr id="8" name="TextBox 7"/>
          <p:cNvSpPr txBox="1"/>
          <p:nvPr/>
        </p:nvSpPr>
        <p:spPr>
          <a:xfrm>
            <a:off x="8643668" y="6163426"/>
            <a:ext cx="3824377" cy="646331"/>
          </a:xfrm>
          <a:prstGeom prst="rect">
            <a:avLst/>
          </a:prstGeom>
          <a:noFill/>
        </p:spPr>
        <p:txBody>
          <a:bodyPr wrap="square" rtlCol="0">
            <a:spAutoFit/>
          </a:bodyPr>
          <a:lstStyle/>
          <a:p>
            <a:r>
              <a:rPr lang="en-US" dirty="0" err="1" smtClean="0"/>
              <a:t>Peteiro</a:t>
            </a:r>
            <a:r>
              <a:rPr lang="en-US" dirty="0" smtClean="0"/>
              <a:t> et al 2016, </a:t>
            </a:r>
            <a:r>
              <a:rPr lang="en-US" dirty="0" err="1" smtClean="0"/>
              <a:t>Titlyanov</a:t>
            </a:r>
            <a:r>
              <a:rPr lang="en-US" dirty="0" smtClean="0"/>
              <a:t>&amp; </a:t>
            </a:r>
            <a:r>
              <a:rPr lang="en-US" dirty="0" err="1" smtClean="0"/>
              <a:t>Titlyanova</a:t>
            </a:r>
            <a:r>
              <a:rPr lang="en-US" dirty="0" smtClean="0"/>
              <a:t> 2010, Gentry et al 2017</a:t>
            </a:r>
            <a:endParaRPr lang="en-US" dirty="0"/>
          </a:p>
        </p:txBody>
      </p:sp>
      <p:sp>
        <p:nvSpPr>
          <p:cNvPr id="9" name="Rectangle 8"/>
          <p:cNvSpPr/>
          <p:nvPr/>
        </p:nvSpPr>
        <p:spPr>
          <a:xfrm>
            <a:off x="9954883" y="1552755"/>
            <a:ext cx="1362974" cy="191506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p:cNvSpPr/>
          <p:nvPr/>
        </p:nvSpPr>
        <p:spPr>
          <a:xfrm>
            <a:off x="9609826" y="4330460"/>
            <a:ext cx="1310289" cy="13284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4660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3" name="TextBox 42"/>
          <p:cNvSpPr txBox="1"/>
          <p:nvPr/>
        </p:nvSpPr>
        <p:spPr>
          <a:xfrm>
            <a:off x="61174" y="123207"/>
            <a:ext cx="11938407" cy="769441"/>
          </a:xfrm>
          <a:prstGeom prst="rect">
            <a:avLst/>
          </a:prstGeom>
          <a:noFill/>
          <a:ln>
            <a:noFill/>
          </a:ln>
        </p:spPr>
        <p:txBody>
          <a:bodyPr wrap="square" rtlCol="0">
            <a:spAutoFit/>
          </a:bodyPr>
          <a:lstStyle/>
          <a:p>
            <a:r>
              <a:rPr lang="en-US" sz="4400" b="1" dirty="0" smtClean="0"/>
              <a:t>Candidate Species: Summary</a:t>
            </a:r>
            <a:endParaRPr lang="en-US" sz="4400"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8986" y="2152931"/>
            <a:ext cx="1676241" cy="1414195"/>
          </a:xfrm>
          <a:prstGeom prst="rect">
            <a:avLst/>
          </a:prstGeom>
          <a:ln w="3175" cap="sq">
            <a:solidFill>
              <a:srgbClr val="000000"/>
            </a:solidFill>
            <a:miter lim="800000"/>
          </a:ln>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7534" y="4311997"/>
            <a:ext cx="1799146" cy="1207481"/>
          </a:xfrm>
          <a:prstGeom prst="rect">
            <a:avLst/>
          </a:prstGeom>
          <a:ln w="3175" cap="sq">
            <a:solidFill>
              <a:srgbClr val="000000"/>
            </a:solidFill>
            <a:miter lim="800000"/>
          </a:ln>
          <a:effectLst/>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8842" y="2270983"/>
            <a:ext cx="1516748" cy="1151551"/>
          </a:xfrm>
          <a:prstGeom prst="rect">
            <a:avLst/>
          </a:prstGeom>
          <a:ln w="3175" cap="sq">
            <a:solidFill>
              <a:srgbClr val="000000"/>
            </a:solidFill>
            <a:miter lim="800000"/>
          </a:ln>
          <a:effectLst/>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8842" y="4273748"/>
            <a:ext cx="1559287" cy="1283980"/>
          </a:xfrm>
          <a:prstGeom prst="rect">
            <a:avLst/>
          </a:prstGeom>
          <a:ln w="3175" cap="sq">
            <a:solidFill>
              <a:srgbClr val="000000"/>
            </a:solidFill>
            <a:miter lim="800000"/>
          </a:ln>
          <a:effectLst/>
        </p:spPr>
      </p:pic>
      <p:sp>
        <p:nvSpPr>
          <p:cNvPr id="39" name="Rectangle 38"/>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8623" y="1306094"/>
            <a:ext cx="2540510" cy="16936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8"/>
          <a:stretch>
            <a:fillRect/>
          </a:stretch>
        </p:blipFill>
        <p:spPr>
          <a:xfrm>
            <a:off x="433548" y="4802517"/>
            <a:ext cx="1778210" cy="1748573"/>
          </a:xfrm>
          <a:prstGeom prst="rect">
            <a:avLst/>
          </a:prstGeom>
        </p:spPr>
      </p:pic>
      <p:pic>
        <p:nvPicPr>
          <p:cNvPr id="3" name="Picture 2" descr="Image result for laminaria setchellii longlin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1837" y="5002995"/>
            <a:ext cx="2002318" cy="15017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22073" y="5940564"/>
            <a:ext cx="5471406" cy="830997"/>
          </a:xfrm>
          <a:prstGeom prst="rect">
            <a:avLst/>
          </a:prstGeom>
          <a:noFill/>
        </p:spPr>
        <p:txBody>
          <a:bodyPr wrap="square" rtlCol="0">
            <a:spAutoFit/>
          </a:bodyPr>
          <a:lstStyle/>
          <a:p>
            <a:pPr algn="ctr"/>
            <a:r>
              <a:rPr lang="en-US" sz="4800" b="1" dirty="0" smtClean="0"/>
              <a:t>Longline Cultivation</a:t>
            </a:r>
            <a:endParaRPr lang="en-US" sz="4800" b="1" dirty="0"/>
          </a:p>
        </p:txBody>
      </p:sp>
      <p:sp>
        <p:nvSpPr>
          <p:cNvPr id="24" name="TextBox 23"/>
          <p:cNvSpPr txBox="1"/>
          <p:nvPr/>
        </p:nvSpPr>
        <p:spPr>
          <a:xfrm>
            <a:off x="3762050" y="1150585"/>
            <a:ext cx="4293177" cy="830997"/>
          </a:xfrm>
          <a:prstGeom prst="rect">
            <a:avLst/>
          </a:prstGeom>
          <a:noFill/>
        </p:spPr>
        <p:txBody>
          <a:bodyPr wrap="square" rtlCol="0">
            <a:spAutoFit/>
          </a:bodyPr>
          <a:lstStyle/>
          <a:p>
            <a:pPr algn="ctr"/>
            <a:r>
              <a:rPr lang="en-US" sz="4800" b="1" dirty="0" smtClean="0"/>
              <a:t>Net Cultivation</a:t>
            </a:r>
            <a:endParaRPr lang="en-US" sz="4800" b="1" dirty="0"/>
          </a:p>
        </p:txBody>
      </p:sp>
      <p:pic>
        <p:nvPicPr>
          <p:cNvPr id="1028" name="Picture 4" descr="http://www.phycomorph.org/upload/img/editor/142.jpe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547" y="1332862"/>
            <a:ext cx="2222541" cy="166690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61430" y="3545264"/>
            <a:ext cx="1513548" cy="369332"/>
          </a:xfrm>
          <a:prstGeom prst="rect">
            <a:avLst/>
          </a:prstGeom>
        </p:spPr>
        <p:txBody>
          <a:bodyPr wrap="square">
            <a:spAutoFit/>
          </a:bodyPr>
          <a:lstStyle/>
          <a:p>
            <a:r>
              <a:rPr lang="en-US" b="1" dirty="0" smtClean="0"/>
              <a:t>NORI</a:t>
            </a:r>
            <a:endParaRPr lang="en-US" dirty="0"/>
          </a:p>
        </p:txBody>
      </p:sp>
      <p:sp>
        <p:nvSpPr>
          <p:cNvPr id="21" name="Rectangle 20"/>
          <p:cNvSpPr/>
          <p:nvPr/>
        </p:nvSpPr>
        <p:spPr>
          <a:xfrm>
            <a:off x="6811459" y="5503917"/>
            <a:ext cx="2308564" cy="369332"/>
          </a:xfrm>
          <a:prstGeom prst="rect">
            <a:avLst/>
          </a:prstGeom>
        </p:spPr>
        <p:txBody>
          <a:bodyPr wrap="square">
            <a:spAutoFit/>
          </a:bodyPr>
          <a:lstStyle/>
          <a:p>
            <a:r>
              <a:rPr lang="en-US" b="1" smtClean="0"/>
              <a:t>KOMBU</a:t>
            </a:r>
            <a:endParaRPr lang="en-US" b="1" dirty="0"/>
          </a:p>
        </p:txBody>
      </p:sp>
      <p:sp>
        <p:nvSpPr>
          <p:cNvPr id="22" name="Rectangle 21"/>
          <p:cNvSpPr/>
          <p:nvPr/>
        </p:nvSpPr>
        <p:spPr>
          <a:xfrm>
            <a:off x="4043330" y="3399413"/>
            <a:ext cx="2408855" cy="369332"/>
          </a:xfrm>
          <a:prstGeom prst="rect">
            <a:avLst/>
          </a:prstGeom>
        </p:spPr>
        <p:txBody>
          <a:bodyPr wrap="square">
            <a:spAutoFit/>
          </a:bodyPr>
          <a:lstStyle/>
          <a:p>
            <a:r>
              <a:rPr lang="en-US" b="1" smtClean="0"/>
              <a:t>SEA LETTUCE</a:t>
            </a:r>
            <a:endParaRPr lang="en-US" b="1" dirty="0"/>
          </a:p>
        </p:txBody>
      </p:sp>
      <p:sp>
        <p:nvSpPr>
          <p:cNvPr id="23" name="Rectangle 22"/>
          <p:cNvSpPr/>
          <p:nvPr/>
        </p:nvSpPr>
        <p:spPr>
          <a:xfrm>
            <a:off x="4490561" y="5531093"/>
            <a:ext cx="1629084" cy="369332"/>
          </a:xfrm>
          <a:prstGeom prst="rect">
            <a:avLst/>
          </a:prstGeom>
        </p:spPr>
        <p:txBody>
          <a:bodyPr wrap="square">
            <a:spAutoFit/>
          </a:bodyPr>
          <a:lstStyle/>
          <a:p>
            <a:r>
              <a:rPr lang="en-US" b="1" dirty="0" smtClean="0"/>
              <a:t>OGO</a:t>
            </a:r>
            <a:endParaRPr lang="en-US" b="1" dirty="0"/>
          </a:p>
        </p:txBody>
      </p:sp>
    </p:spTree>
    <p:extLst>
      <p:ext uri="{BB962C8B-B14F-4D97-AF65-F5344CB8AC3E}">
        <p14:creationId xmlns:p14="http://schemas.microsoft.com/office/powerpoint/2010/main" val="186207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Project objectives</a:t>
            </a:r>
            <a:endParaRPr lang="en-US" sz="4400" b="1" dirty="0"/>
          </a:p>
        </p:txBody>
      </p:sp>
      <p:sp>
        <p:nvSpPr>
          <p:cNvPr id="5" name="Rectangle 4"/>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134"/>
          <p:cNvSpPr txBox="1">
            <a:spLocks/>
          </p:cNvSpPr>
          <p:nvPr/>
        </p:nvSpPr>
        <p:spPr>
          <a:xfrm>
            <a:off x="851082" y="1487674"/>
            <a:ext cx="10851876" cy="3262126"/>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342900">
              <a:lnSpc>
                <a:spcPct val="100000"/>
              </a:lnSpc>
              <a:spcBef>
                <a:spcPts val="0"/>
              </a:spcBef>
              <a:buSzPts val="1800"/>
              <a:buFont typeface="Roboto Slab"/>
              <a:buAutoNum type="arabicPeriod"/>
            </a:pPr>
            <a:r>
              <a:rPr lang="en-US" dirty="0" smtClean="0">
                <a:latin typeface="Calibri" charset="0"/>
                <a:ea typeface="Calibri" charset="0"/>
                <a:cs typeface="Calibri" charset="0"/>
                <a:sym typeface="Roboto Slab"/>
              </a:rPr>
              <a:t>Identify southern CA </a:t>
            </a:r>
            <a:r>
              <a:rPr lang="en-US" dirty="0">
                <a:latin typeface="Calibri" charset="0"/>
                <a:ea typeface="Calibri" charset="0"/>
                <a:cs typeface="Calibri" charset="0"/>
                <a:sym typeface="Roboto Slab"/>
              </a:rPr>
              <a:t>candidate </a:t>
            </a:r>
            <a:r>
              <a:rPr lang="en-US" dirty="0" smtClean="0">
                <a:latin typeface="Calibri" charset="0"/>
                <a:ea typeface="Calibri" charset="0"/>
                <a:cs typeface="Calibri" charset="0"/>
                <a:sym typeface="Roboto Slab"/>
              </a:rPr>
              <a:t>seaweed </a:t>
            </a:r>
            <a:r>
              <a:rPr lang="en-US" dirty="0">
                <a:latin typeface="Calibri" charset="0"/>
                <a:ea typeface="Calibri" charset="0"/>
                <a:cs typeface="Calibri" charset="0"/>
                <a:sym typeface="Roboto Slab"/>
              </a:rPr>
              <a:t>species and the appropriate cultivation methods</a:t>
            </a:r>
          </a:p>
          <a:p>
            <a:pPr marL="457200" indent="-342900">
              <a:lnSpc>
                <a:spcPct val="100000"/>
              </a:lnSpc>
              <a:spcBef>
                <a:spcPts val="0"/>
              </a:spcBef>
              <a:buSzPts val="1800"/>
              <a:buFont typeface="Roboto Slab"/>
              <a:buAutoNum type="arabicPeriod"/>
            </a:pPr>
            <a:endParaRPr lang="en-US" dirty="0" smtClean="0">
              <a:latin typeface="Calibri" charset="0"/>
              <a:ea typeface="Calibri" charset="0"/>
              <a:cs typeface="Calibri" charset="0"/>
              <a:sym typeface="Roboto Slab"/>
            </a:endParaRPr>
          </a:p>
          <a:p>
            <a:pPr marL="457200" indent="-342900">
              <a:lnSpc>
                <a:spcPct val="100000"/>
              </a:lnSpc>
              <a:spcBef>
                <a:spcPts val="0"/>
              </a:spcBef>
              <a:buSzPts val="1800"/>
              <a:buFont typeface="Roboto Slab"/>
              <a:buAutoNum type="arabicPeriod"/>
            </a:pPr>
            <a:r>
              <a:rPr lang="en-US" dirty="0" smtClean="0">
                <a:latin typeface="Calibri" charset="0"/>
                <a:ea typeface="Calibri" charset="0"/>
                <a:cs typeface="Calibri" charset="0"/>
                <a:sym typeface="Roboto Slab"/>
              </a:rPr>
              <a:t>Determine </a:t>
            </a:r>
            <a:r>
              <a:rPr lang="en-US" dirty="0" smtClean="0">
                <a:latin typeface="Calibri" charset="0"/>
                <a:ea typeface="Calibri" charset="0"/>
                <a:cs typeface="Calibri" charset="0"/>
                <a:sym typeface="Roboto Slab"/>
              </a:rPr>
              <a:t>key factors that influence economic feasibility in each species-farm system through the use of a bioeconomic model.</a:t>
            </a:r>
          </a:p>
          <a:p>
            <a:pPr marL="457200" indent="-342900">
              <a:lnSpc>
                <a:spcPct val="100000"/>
              </a:lnSpc>
              <a:spcBef>
                <a:spcPts val="0"/>
              </a:spcBef>
              <a:buSzPts val="1800"/>
              <a:buFont typeface="Roboto Slab"/>
              <a:buAutoNum type="arabicPeriod"/>
            </a:pPr>
            <a:endParaRPr lang="en-US" dirty="0">
              <a:latin typeface="Calibri" charset="0"/>
              <a:ea typeface="Calibri" charset="0"/>
              <a:cs typeface="Calibri" charset="0"/>
              <a:sym typeface="Roboto Slab"/>
            </a:endParaRPr>
          </a:p>
          <a:p>
            <a:pPr marL="457200" indent="-342900">
              <a:lnSpc>
                <a:spcPct val="100000"/>
              </a:lnSpc>
              <a:spcBef>
                <a:spcPts val="0"/>
              </a:spcBef>
              <a:buSzPts val="1800"/>
              <a:buFont typeface="Roboto Slab"/>
              <a:buAutoNum type="arabicPeriod"/>
            </a:pPr>
            <a:r>
              <a:rPr lang="en-US" dirty="0">
                <a:latin typeface="Calibri" charset="0"/>
                <a:ea typeface="Calibri" charset="0"/>
                <a:cs typeface="Calibri" charset="0"/>
                <a:sym typeface="Roboto Slab"/>
              </a:rPr>
              <a:t>Preliminary investigation of incorporating seaweed into an existing mussel farm.</a:t>
            </a:r>
          </a:p>
          <a:p>
            <a:pPr marL="114300" indent="0">
              <a:lnSpc>
                <a:spcPct val="100000"/>
              </a:lnSpc>
              <a:spcBef>
                <a:spcPts val="0"/>
              </a:spcBef>
              <a:buSzPts val="1800"/>
              <a:buNone/>
            </a:pPr>
            <a:endParaRPr lang="en-US" dirty="0">
              <a:latin typeface="Calibri" charset="0"/>
              <a:ea typeface="Calibri" charset="0"/>
              <a:cs typeface="Calibri" charset="0"/>
              <a:sym typeface="Roboto Slab"/>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42" y="1599420"/>
            <a:ext cx="568140" cy="568140"/>
          </a:xfrm>
          <a:prstGeom prst="rect">
            <a:avLst/>
          </a:prstGeom>
        </p:spPr>
      </p:pic>
    </p:spTree>
    <p:extLst>
      <p:ext uri="{BB962C8B-B14F-4D97-AF65-F5344CB8AC3E}">
        <p14:creationId xmlns:p14="http://schemas.microsoft.com/office/powerpoint/2010/main" val="14053165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9" name="Rounded Rectangle 28"/>
          <p:cNvSpPr/>
          <p:nvPr/>
        </p:nvSpPr>
        <p:spPr>
          <a:xfrm>
            <a:off x="5215288" y="3335408"/>
            <a:ext cx="1761423" cy="1212783"/>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203508" y="1846013"/>
            <a:ext cx="928163" cy="941896"/>
            <a:chOff x="3203508" y="1846013"/>
            <a:chExt cx="928163" cy="941896"/>
          </a:xfrm>
        </p:grpSpPr>
        <p:sp>
          <p:nvSpPr>
            <p:cNvPr id="18" name="Oval 17"/>
            <p:cNvSpPr/>
            <p:nvPr/>
          </p:nvSpPr>
          <p:spPr>
            <a:xfrm>
              <a:off x="3203508" y="1846013"/>
              <a:ext cx="928163" cy="941896"/>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778" y="1924944"/>
              <a:ext cx="682014" cy="682014"/>
            </a:xfrm>
            <a:prstGeom prst="rect">
              <a:avLst/>
            </a:prstGeom>
            <a:noFill/>
            <a:ln w="57150">
              <a:noFill/>
            </a:ln>
          </p:spPr>
        </p:pic>
      </p:grpSp>
      <p:grpSp>
        <p:nvGrpSpPr>
          <p:cNvPr id="3" name="Group 2"/>
          <p:cNvGrpSpPr/>
          <p:nvPr/>
        </p:nvGrpSpPr>
        <p:grpSpPr>
          <a:xfrm>
            <a:off x="2556551" y="3335408"/>
            <a:ext cx="928163" cy="941896"/>
            <a:chOff x="2556551" y="3335408"/>
            <a:chExt cx="928163" cy="941896"/>
          </a:xfrm>
        </p:grpSpPr>
        <p:sp>
          <p:nvSpPr>
            <p:cNvPr id="19" name="Oval 18"/>
            <p:cNvSpPr/>
            <p:nvPr/>
          </p:nvSpPr>
          <p:spPr>
            <a:xfrm>
              <a:off x="2556551" y="3335408"/>
              <a:ext cx="928163" cy="941896"/>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7294" y="3439333"/>
              <a:ext cx="726678" cy="726678"/>
            </a:xfrm>
            <a:prstGeom prst="rect">
              <a:avLst/>
            </a:prstGeom>
          </p:spPr>
        </p:pic>
      </p:grpSp>
      <p:sp>
        <p:nvSpPr>
          <p:cNvPr id="17" name="TextBox 16"/>
          <p:cNvSpPr txBox="1"/>
          <p:nvPr/>
        </p:nvSpPr>
        <p:spPr>
          <a:xfrm>
            <a:off x="1816414" y="1159160"/>
            <a:ext cx="2543185" cy="461665"/>
          </a:xfrm>
          <a:prstGeom prst="rect">
            <a:avLst/>
          </a:prstGeom>
          <a:noFill/>
        </p:spPr>
        <p:txBody>
          <a:bodyPr wrap="square" rtlCol="0">
            <a:spAutoFit/>
          </a:bodyPr>
          <a:lstStyle/>
          <a:p>
            <a:r>
              <a:rPr lang="en-US" sz="2400" b="1" u="sng" dirty="0" smtClean="0"/>
              <a:t>Inputs</a:t>
            </a:r>
            <a:endParaRPr lang="en-US" sz="2400" b="1" u="sng"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5898" y="3521698"/>
            <a:ext cx="840205" cy="840205"/>
          </a:xfrm>
          <a:prstGeom prst="rect">
            <a:avLst/>
          </a:prstGeom>
        </p:spPr>
      </p:pic>
      <p:grpSp>
        <p:nvGrpSpPr>
          <p:cNvPr id="9" name="Group 8"/>
          <p:cNvGrpSpPr/>
          <p:nvPr/>
        </p:nvGrpSpPr>
        <p:grpSpPr>
          <a:xfrm>
            <a:off x="8073499" y="4880298"/>
            <a:ext cx="1294598" cy="1566203"/>
            <a:chOff x="8073499" y="4880298"/>
            <a:chExt cx="1294598" cy="1566203"/>
          </a:xfrm>
        </p:grpSpPr>
        <p:sp>
          <p:nvSpPr>
            <p:cNvPr id="54" name="Oval 53"/>
            <p:cNvSpPr/>
            <p:nvPr/>
          </p:nvSpPr>
          <p:spPr>
            <a:xfrm>
              <a:off x="8073499" y="4880298"/>
              <a:ext cx="759724" cy="817392"/>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0025" y="4995550"/>
              <a:ext cx="566671" cy="610061"/>
            </a:xfrm>
            <a:prstGeom prst="rect">
              <a:avLst/>
            </a:prstGeom>
          </p:spPr>
        </p:pic>
        <p:sp>
          <p:nvSpPr>
            <p:cNvPr id="50" name="Oval 49"/>
            <p:cNvSpPr/>
            <p:nvPr/>
          </p:nvSpPr>
          <p:spPr>
            <a:xfrm>
              <a:off x="8564553" y="5605611"/>
              <a:ext cx="803544" cy="840890"/>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4061" y="5711185"/>
              <a:ext cx="592381" cy="620295"/>
            </a:xfrm>
            <a:prstGeom prst="rect">
              <a:avLst/>
            </a:prstGeom>
          </p:spPr>
        </p:pic>
      </p:grpSp>
      <p:sp>
        <p:nvSpPr>
          <p:cNvPr id="28" name="Rectangle 27"/>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263876" y="1628832"/>
            <a:ext cx="2248687" cy="923330"/>
          </a:xfrm>
          <a:prstGeom prst="rect">
            <a:avLst/>
          </a:prstGeom>
          <a:noFill/>
        </p:spPr>
        <p:txBody>
          <a:bodyPr wrap="square" rtlCol="0">
            <a:spAutoFit/>
          </a:bodyPr>
          <a:lstStyle/>
          <a:p>
            <a:r>
              <a:rPr lang="en-US" b="1" dirty="0" smtClean="0"/>
              <a:t>Costs</a:t>
            </a:r>
          </a:p>
          <a:p>
            <a:pPr marL="285750" indent="-285750">
              <a:buFont typeface="Arial" charset="0"/>
              <a:buChar char="•"/>
            </a:pPr>
            <a:r>
              <a:rPr lang="en-US" dirty="0" smtClean="0"/>
              <a:t>Start Up Cost</a:t>
            </a:r>
          </a:p>
          <a:p>
            <a:pPr marL="285750" indent="-285750">
              <a:buFont typeface="Arial" charset="0"/>
              <a:buChar char="•"/>
            </a:pPr>
            <a:r>
              <a:rPr lang="en-US" dirty="0" smtClean="0"/>
              <a:t>Operating Cost</a:t>
            </a:r>
            <a:endParaRPr lang="en-US" dirty="0"/>
          </a:p>
        </p:txBody>
      </p:sp>
      <p:sp>
        <p:nvSpPr>
          <p:cNvPr id="34" name="TextBox 33"/>
          <p:cNvSpPr txBox="1"/>
          <p:nvPr/>
        </p:nvSpPr>
        <p:spPr>
          <a:xfrm>
            <a:off x="700210" y="3005090"/>
            <a:ext cx="2387796" cy="1754326"/>
          </a:xfrm>
          <a:prstGeom prst="rect">
            <a:avLst/>
          </a:prstGeom>
          <a:noFill/>
        </p:spPr>
        <p:txBody>
          <a:bodyPr wrap="square" rtlCol="0">
            <a:spAutoFit/>
          </a:bodyPr>
          <a:lstStyle/>
          <a:p>
            <a:r>
              <a:rPr lang="en-US" b="1" dirty="0" smtClean="0"/>
              <a:t>Biological Information</a:t>
            </a:r>
          </a:p>
          <a:p>
            <a:pPr marL="285750" indent="-285750">
              <a:buFont typeface="Arial" charset="0"/>
              <a:buChar char="•"/>
            </a:pPr>
            <a:r>
              <a:rPr lang="en-US" dirty="0" smtClean="0"/>
              <a:t>Growth Rate</a:t>
            </a:r>
          </a:p>
          <a:p>
            <a:pPr marL="285750" indent="-285750">
              <a:buFont typeface="Arial" charset="0"/>
              <a:buChar char="•"/>
            </a:pPr>
            <a:r>
              <a:rPr lang="en-US" dirty="0" smtClean="0"/>
              <a:t>Life Cycle</a:t>
            </a:r>
          </a:p>
          <a:p>
            <a:pPr marL="285750" indent="-285750">
              <a:buFont typeface="Arial" charset="0"/>
              <a:buChar char="•"/>
            </a:pPr>
            <a:r>
              <a:rPr lang="en-US" dirty="0" smtClean="0"/>
              <a:t>Limiting Factor</a:t>
            </a:r>
          </a:p>
          <a:p>
            <a:pPr marL="285750" indent="-285750">
              <a:buFont typeface="Arial" charset="0"/>
              <a:buChar char="•"/>
            </a:pPr>
            <a:r>
              <a:rPr lang="en-US" dirty="0" smtClean="0"/>
              <a:t>Harvest Schedule</a:t>
            </a:r>
          </a:p>
          <a:p>
            <a:pPr marL="285750" indent="-285750">
              <a:buFont typeface="Arial" charset="0"/>
              <a:buChar char="•"/>
            </a:pPr>
            <a:r>
              <a:rPr lang="en-US" dirty="0" smtClean="0"/>
              <a:t>Stocking Density</a:t>
            </a:r>
            <a:endParaRPr lang="en-US" dirty="0"/>
          </a:p>
        </p:txBody>
      </p:sp>
      <p:sp>
        <p:nvSpPr>
          <p:cNvPr id="35" name="TextBox 34"/>
          <p:cNvSpPr txBox="1"/>
          <p:nvPr/>
        </p:nvSpPr>
        <p:spPr>
          <a:xfrm>
            <a:off x="957471" y="4945990"/>
            <a:ext cx="2526945" cy="1477328"/>
          </a:xfrm>
          <a:prstGeom prst="rect">
            <a:avLst/>
          </a:prstGeom>
          <a:noFill/>
        </p:spPr>
        <p:txBody>
          <a:bodyPr wrap="square" rtlCol="0">
            <a:spAutoFit/>
          </a:bodyPr>
          <a:lstStyle/>
          <a:p>
            <a:r>
              <a:rPr lang="en-US" b="1" dirty="0" smtClean="0"/>
              <a:t>Market Information</a:t>
            </a:r>
          </a:p>
          <a:p>
            <a:pPr marL="285750" indent="-285750">
              <a:buFont typeface="Arial" charset="0"/>
              <a:buChar char="•"/>
            </a:pPr>
            <a:r>
              <a:rPr lang="en-US" dirty="0" smtClean="0"/>
              <a:t>Southern</a:t>
            </a:r>
          </a:p>
          <a:p>
            <a:r>
              <a:rPr lang="en-US" dirty="0" smtClean="0"/>
              <a:t>     California: $18/kg</a:t>
            </a:r>
          </a:p>
          <a:p>
            <a:pPr marL="285750" indent="-285750">
              <a:buFont typeface="Arial" charset="0"/>
              <a:buChar char="•"/>
            </a:pPr>
            <a:r>
              <a:rPr lang="en-US" dirty="0" smtClean="0"/>
              <a:t>Hawai’i: $7/kg</a:t>
            </a:r>
          </a:p>
          <a:p>
            <a:pPr marL="285750" indent="-285750">
              <a:buFont typeface="Arial" charset="0"/>
              <a:buChar char="•"/>
            </a:pPr>
            <a:r>
              <a:rPr lang="en-US" dirty="0" smtClean="0"/>
              <a:t>Global: $3/kg</a:t>
            </a:r>
          </a:p>
        </p:txBody>
      </p:sp>
      <p:cxnSp>
        <p:nvCxnSpPr>
          <p:cNvPr id="41" name="Straight Arrow Connector 40"/>
          <p:cNvCxnSpPr/>
          <p:nvPr/>
        </p:nvCxnSpPr>
        <p:spPr>
          <a:xfrm>
            <a:off x="3548616" y="3882253"/>
            <a:ext cx="1535448" cy="435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a:off x="4066648" y="2666978"/>
            <a:ext cx="1148640" cy="6684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flipV="1">
            <a:off x="4131671" y="4548191"/>
            <a:ext cx="1083617" cy="7875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5215288" y="2751117"/>
            <a:ext cx="1751798" cy="461665"/>
          </a:xfrm>
          <a:prstGeom prst="rect">
            <a:avLst/>
          </a:prstGeom>
          <a:noFill/>
        </p:spPr>
        <p:txBody>
          <a:bodyPr wrap="square" rtlCol="0">
            <a:spAutoFit/>
          </a:bodyPr>
          <a:lstStyle/>
          <a:p>
            <a:pPr algn="ctr"/>
            <a:r>
              <a:rPr lang="en-US" sz="2400" b="1" u="sng" smtClean="0"/>
              <a:t>Model</a:t>
            </a:r>
            <a:endParaRPr lang="en-US" sz="2400" b="1" u="sng"/>
          </a:p>
        </p:txBody>
      </p:sp>
      <p:sp>
        <p:nvSpPr>
          <p:cNvPr id="57" name="TextBox 56"/>
          <p:cNvSpPr txBox="1"/>
          <p:nvPr/>
        </p:nvSpPr>
        <p:spPr>
          <a:xfrm>
            <a:off x="8946257" y="1167167"/>
            <a:ext cx="2543185" cy="461665"/>
          </a:xfrm>
          <a:prstGeom prst="rect">
            <a:avLst/>
          </a:prstGeom>
          <a:noFill/>
        </p:spPr>
        <p:txBody>
          <a:bodyPr wrap="square" rtlCol="0">
            <a:spAutoFit/>
          </a:bodyPr>
          <a:lstStyle/>
          <a:p>
            <a:r>
              <a:rPr lang="en-US" sz="2400" b="1" u="sng" dirty="0" smtClean="0"/>
              <a:t>Outputs</a:t>
            </a:r>
            <a:endParaRPr lang="en-US" sz="2400" b="1" u="sng" dirty="0"/>
          </a:p>
        </p:txBody>
      </p:sp>
      <p:sp>
        <p:nvSpPr>
          <p:cNvPr id="58" name="TextBox 57"/>
          <p:cNvSpPr txBox="1"/>
          <p:nvPr/>
        </p:nvSpPr>
        <p:spPr>
          <a:xfrm>
            <a:off x="9402597" y="5236025"/>
            <a:ext cx="2300361" cy="923330"/>
          </a:xfrm>
          <a:prstGeom prst="rect">
            <a:avLst/>
          </a:prstGeom>
          <a:noFill/>
        </p:spPr>
        <p:txBody>
          <a:bodyPr wrap="square" rtlCol="0">
            <a:spAutoFit/>
          </a:bodyPr>
          <a:lstStyle/>
          <a:p>
            <a:r>
              <a:rPr lang="en-US" b="1" dirty="0" smtClean="0"/>
              <a:t>Economic Feasibility</a:t>
            </a:r>
          </a:p>
          <a:p>
            <a:pPr marL="285750" indent="-285750">
              <a:buFont typeface="Arial" charset="0"/>
              <a:buChar char="•"/>
            </a:pPr>
            <a:r>
              <a:rPr lang="en-US" dirty="0" smtClean="0"/>
              <a:t>Net Present Value</a:t>
            </a:r>
          </a:p>
          <a:p>
            <a:pPr marL="285750" indent="-285750">
              <a:buFont typeface="Arial" charset="0"/>
              <a:buChar char="•"/>
            </a:pPr>
            <a:r>
              <a:rPr lang="en-US" dirty="0" smtClean="0"/>
              <a:t>Payout Schedule</a:t>
            </a:r>
          </a:p>
        </p:txBody>
      </p:sp>
      <p:cxnSp>
        <p:nvCxnSpPr>
          <p:cNvPr id="59" name="Straight Arrow Connector 58"/>
          <p:cNvCxnSpPr/>
          <p:nvPr/>
        </p:nvCxnSpPr>
        <p:spPr>
          <a:xfrm>
            <a:off x="6960567" y="4548191"/>
            <a:ext cx="1099761" cy="53579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9" name="TextBox 68"/>
          <p:cNvSpPr txBox="1"/>
          <p:nvPr/>
        </p:nvSpPr>
        <p:spPr>
          <a:xfrm>
            <a:off x="9304656" y="2377510"/>
            <a:ext cx="2300361" cy="646331"/>
          </a:xfrm>
          <a:prstGeom prst="rect">
            <a:avLst/>
          </a:prstGeom>
          <a:noFill/>
        </p:spPr>
        <p:txBody>
          <a:bodyPr wrap="square" rtlCol="0">
            <a:spAutoFit/>
          </a:bodyPr>
          <a:lstStyle/>
          <a:p>
            <a:r>
              <a:rPr lang="en-US" b="1" dirty="0" smtClean="0"/>
              <a:t>Annual</a:t>
            </a:r>
          </a:p>
          <a:p>
            <a:r>
              <a:rPr lang="en-US" b="1" dirty="0" smtClean="0"/>
              <a:t>Production</a:t>
            </a:r>
          </a:p>
        </p:txBody>
      </p:sp>
      <p:cxnSp>
        <p:nvCxnSpPr>
          <p:cNvPr id="71" name="Straight Arrow Connector 70"/>
          <p:cNvCxnSpPr/>
          <p:nvPr/>
        </p:nvCxnSpPr>
        <p:spPr>
          <a:xfrm flipV="1">
            <a:off x="7062439" y="2935706"/>
            <a:ext cx="1217090" cy="5036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8316107" y="2301800"/>
            <a:ext cx="928163" cy="941896"/>
            <a:chOff x="8279531" y="2301800"/>
            <a:chExt cx="928163" cy="941896"/>
          </a:xfrm>
        </p:grpSpPr>
        <p:sp>
          <p:nvSpPr>
            <p:cNvPr id="66" name="Oval 65"/>
            <p:cNvSpPr/>
            <p:nvPr/>
          </p:nvSpPr>
          <p:spPr>
            <a:xfrm>
              <a:off x="8279531" y="2301800"/>
              <a:ext cx="928163" cy="941896"/>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3338" y="2442021"/>
              <a:ext cx="647025" cy="647025"/>
            </a:xfrm>
            <a:prstGeom prst="rect">
              <a:avLst/>
            </a:prstGeom>
          </p:spPr>
        </p:pic>
      </p:grpSp>
      <p:sp>
        <p:nvSpPr>
          <p:cNvPr id="39" name="TextBox 38"/>
          <p:cNvSpPr txBox="1"/>
          <p:nvPr/>
        </p:nvSpPr>
        <p:spPr>
          <a:xfrm>
            <a:off x="101663" y="173170"/>
            <a:ext cx="11938407" cy="769441"/>
          </a:xfrm>
          <a:prstGeom prst="rect">
            <a:avLst/>
          </a:prstGeom>
          <a:noFill/>
          <a:ln>
            <a:noFill/>
          </a:ln>
        </p:spPr>
        <p:txBody>
          <a:bodyPr wrap="square" rtlCol="0">
            <a:spAutoFit/>
          </a:bodyPr>
          <a:lstStyle/>
          <a:p>
            <a:r>
              <a:rPr lang="en-US" sz="4400" b="1" dirty="0" err="1" smtClean="0"/>
              <a:t>Bioeconomic</a:t>
            </a:r>
            <a:r>
              <a:rPr lang="en-US" sz="4400" b="1" dirty="0" smtClean="0"/>
              <a:t> Model: Concept</a:t>
            </a:r>
          </a:p>
        </p:txBody>
      </p:sp>
      <p:grpSp>
        <p:nvGrpSpPr>
          <p:cNvPr id="11" name="Group 10"/>
          <p:cNvGrpSpPr/>
          <p:nvPr/>
        </p:nvGrpSpPr>
        <p:grpSpPr>
          <a:xfrm>
            <a:off x="2818464" y="4995550"/>
            <a:ext cx="1227162" cy="1602052"/>
            <a:chOff x="2948716" y="4991050"/>
            <a:chExt cx="1227162" cy="1602052"/>
          </a:xfrm>
        </p:grpSpPr>
        <p:sp>
          <p:nvSpPr>
            <p:cNvPr id="21" name="Oval 20"/>
            <p:cNvSpPr/>
            <p:nvPr/>
          </p:nvSpPr>
          <p:spPr>
            <a:xfrm>
              <a:off x="2948716" y="5764376"/>
              <a:ext cx="778974" cy="828726"/>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396904" y="4991050"/>
              <a:ext cx="778974" cy="828726"/>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5015" y="5950331"/>
              <a:ext cx="518047" cy="518047"/>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84416" y="5101477"/>
              <a:ext cx="597622" cy="597622"/>
            </a:xfrm>
            <a:prstGeom prst="rect">
              <a:avLst/>
            </a:prstGeom>
          </p:spPr>
        </p:pic>
      </p:grpSp>
    </p:spTree>
    <p:extLst>
      <p:ext uri="{BB962C8B-B14F-4D97-AF65-F5344CB8AC3E}">
        <p14:creationId xmlns:p14="http://schemas.microsoft.com/office/powerpoint/2010/main" val="86042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9" grpId="0"/>
      <p:bldP spid="57" grpId="0"/>
      <p:bldP spid="58" grpId="0"/>
      <p:bldP spid="6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8" name="Rectangle 27"/>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1174" y="122959"/>
            <a:ext cx="11938407" cy="769441"/>
          </a:xfrm>
          <a:prstGeom prst="rect">
            <a:avLst/>
          </a:prstGeom>
          <a:noFill/>
          <a:ln>
            <a:noFill/>
          </a:ln>
        </p:spPr>
        <p:txBody>
          <a:bodyPr wrap="square" rtlCol="0">
            <a:spAutoFit/>
          </a:bodyPr>
          <a:lstStyle/>
          <a:p>
            <a:r>
              <a:rPr lang="en-US" sz="4400" b="1" dirty="0" err="1"/>
              <a:t>Bioeconomic</a:t>
            </a:r>
            <a:r>
              <a:rPr lang="en-US" sz="4400" b="1" dirty="0"/>
              <a:t> Model: </a:t>
            </a:r>
            <a:r>
              <a:rPr lang="en-US" sz="4400" b="1" dirty="0" smtClean="0"/>
              <a:t>Assumptions</a:t>
            </a:r>
            <a:endParaRPr lang="en-US" sz="4400" b="1" dirty="0"/>
          </a:p>
        </p:txBody>
      </p:sp>
      <p:sp>
        <p:nvSpPr>
          <p:cNvPr id="40" name="Shape 156"/>
          <p:cNvSpPr txBox="1"/>
          <p:nvPr/>
        </p:nvSpPr>
        <p:spPr>
          <a:xfrm>
            <a:off x="1661159" y="1151911"/>
            <a:ext cx="10338421" cy="4301832"/>
          </a:xfrm>
          <a:prstGeom prst="rect">
            <a:avLst/>
          </a:prstGeom>
          <a:noFill/>
          <a:ln>
            <a:noFill/>
          </a:ln>
        </p:spPr>
        <p:txBody>
          <a:bodyPr spcFirstLastPara="1" wrap="square" lIns="91425" tIns="91425" rIns="91425" bIns="91425" anchor="t" anchorCtr="0">
            <a:noAutofit/>
          </a:bodyPr>
          <a:lstStyle/>
          <a:p>
            <a:pPr lvl="0">
              <a:lnSpc>
                <a:spcPct val="200000"/>
              </a:lnSpc>
              <a:spcBef>
                <a:spcPts val="0"/>
              </a:spcBef>
              <a:spcAft>
                <a:spcPts val="0"/>
              </a:spcAft>
            </a:pPr>
            <a:r>
              <a:rPr lang="en-US" sz="3200" dirty="0" smtClean="0"/>
              <a:t>Offshore farm size: 25 acres (10.4 hectares)</a:t>
            </a:r>
          </a:p>
          <a:p>
            <a:pPr lvl="0">
              <a:lnSpc>
                <a:spcPct val="200000"/>
              </a:lnSpc>
              <a:spcBef>
                <a:spcPts val="0"/>
              </a:spcBef>
              <a:spcAft>
                <a:spcPts val="0"/>
              </a:spcAft>
            </a:pPr>
            <a:endParaRPr lang="en-US" sz="3200" dirty="0" smtClean="0"/>
          </a:p>
          <a:p>
            <a:pPr lvl="0">
              <a:lnSpc>
                <a:spcPct val="200000"/>
              </a:lnSpc>
              <a:spcBef>
                <a:spcPts val="0"/>
              </a:spcBef>
              <a:spcAft>
                <a:spcPts val="0"/>
              </a:spcAft>
            </a:pPr>
            <a:r>
              <a:rPr lang="en-US" sz="3200" dirty="0" smtClean="0"/>
              <a:t>Onshore farm scaled to match production of offshore farm</a:t>
            </a:r>
          </a:p>
          <a:p>
            <a:pPr lvl="0">
              <a:lnSpc>
                <a:spcPct val="200000"/>
              </a:lnSpc>
              <a:spcBef>
                <a:spcPts val="0"/>
              </a:spcBef>
              <a:spcAft>
                <a:spcPts val="0"/>
              </a:spcAft>
            </a:pPr>
            <a:endParaRPr lang="en-US" sz="3200" dirty="0"/>
          </a:p>
          <a:p>
            <a:pPr lvl="0">
              <a:lnSpc>
                <a:spcPct val="200000"/>
              </a:lnSpc>
              <a:spcBef>
                <a:spcPts val="0"/>
              </a:spcBef>
              <a:spcAft>
                <a:spcPts val="0"/>
              </a:spcAft>
            </a:pPr>
            <a:r>
              <a:rPr lang="en-US" sz="3200" dirty="0" smtClean="0"/>
              <a:t>Lease structure at both locations</a:t>
            </a:r>
          </a:p>
        </p:txBody>
      </p:sp>
      <p:grpSp>
        <p:nvGrpSpPr>
          <p:cNvPr id="6" name="Group 5"/>
          <p:cNvGrpSpPr/>
          <p:nvPr/>
        </p:nvGrpSpPr>
        <p:grpSpPr>
          <a:xfrm>
            <a:off x="569123" y="2964114"/>
            <a:ext cx="1092034" cy="1348224"/>
            <a:chOff x="2839486" y="4980699"/>
            <a:chExt cx="1227162" cy="1602052"/>
          </a:xfrm>
        </p:grpSpPr>
        <p:sp>
          <p:nvSpPr>
            <p:cNvPr id="7" name="Oval 6"/>
            <p:cNvSpPr/>
            <p:nvPr/>
          </p:nvSpPr>
          <p:spPr>
            <a:xfrm>
              <a:off x="2839486" y="5754025"/>
              <a:ext cx="778974" cy="828726"/>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287674" y="4980699"/>
              <a:ext cx="778974" cy="828726"/>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154" y="5861015"/>
              <a:ext cx="629787" cy="62978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1622" y="5083982"/>
              <a:ext cx="570328" cy="570328"/>
            </a:xfrm>
            <a:prstGeom prst="rect">
              <a:avLst/>
            </a:prstGeom>
          </p:spPr>
        </p:pic>
      </p:grpSp>
      <p:grpSp>
        <p:nvGrpSpPr>
          <p:cNvPr id="3" name="Group 2"/>
          <p:cNvGrpSpPr/>
          <p:nvPr/>
        </p:nvGrpSpPr>
        <p:grpSpPr>
          <a:xfrm>
            <a:off x="569123" y="5202299"/>
            <a:ext cx="928163" cy="941896"/>
            <a:chOff x="569123" y="5202299"/>
            <a:chExt cx="928163" cy="941896"/>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345" y="5263874"/>
              <a:ext cx="807720" cy="807720"/>
            </a:xfrm>
            <a:prstGeom prst="rect">
              <a:avLst/>
            </a:prstGeom>
          </p:spPr>
        </p:pic>
        <p:sp>
          <p:nvSpPr>
            <p:cNvPr id="14" name="Oval 13"/>
            <p:cNvSpPr/>
            <p:nvPr/>
          </p:nvSpPr>
          <p:spPr>
            <a:xfrm>
              <a:off x="569123" y="5202299"/>
              <a:ext cx="928163" cy="941896"/>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80615" y="1371426"/>
            <a:ext cx="928163" cy="941896"/>
            <a:chOff x="580615" y="1371426"/>
            <a:chExt cx="928163" cy="941896"/>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068" y="1480504"/>
              <a:ext cx="696277" cy="696277"/>
            </a:xfrm>
            <a:prstGeom prst="rect">
              <a:avLst/>
            </a:prstGeom>
          </p:spPr>
        </p:pic>
        <p:sp>
          <p:nvSpPr>
            <p:cNvPr id="16" name="Oval 15"/>
            <p:cNvSpPr/>
            <p:nvPr/>
          </p:nvSpPr>
          <p:spPr>
            <a:xfrm>
              <a:off x="580615" y="1371426"/>
              <a:ext cx="928163" cy="941896"/>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64658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err="1"/>
              <a:t>Bioeconomic</a:t>
            </a:r>
            <a:r>
              <a:rPr lang="en-US" sz="4400" b="1" dirty="0"/>
              <a:t> Model: </a:t>
            </a:r>
            <a:r>
              <a:rPr lang="en-US" sz="4400" b="1" dirty="0" err="1" smtClean="0"/>
              <a:t>Ogo</a:t>
            </a:r>
            <a:r>
              <a:rPr lang="en-US" sz="4400" b="1" dirty="0" smtClean="0"/>
              <a:t> Cost Structure (Local)</a:t>
            </a:r>
            <a:endParaRPr lang="en-US" sz="4400" b="1" dirty="0"/>
          </a:p>
        </p:txBody>
      </p:sp>
      <p:sp>
        <p:nvSpPr>
          <p:cNvPr id="5" name="Rectangle 4"/>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pic>
        <p:nvPicPr>
          <p:cNvPr id="1026" name="Picture 2" descr="https://raw.githubusercontent.com/iladner/MusselFlexersBioEconModel/master/OFF_vs_On.png?token=AIomlFuGhWt3-f4_R5usd34M9aUiFFiSks5aod3PwA%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74" y="995981"/>
            <a:ext cx="8630291" cy="575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5782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err="1"/>
              <a:t>Bioeconomic</a:t>
            </a:r>
            <a:r>
              <a:rPr lang="en-US" sz="4400" b="1" dirty="0"/>
              <a:t> Model: </a:t>
            </a:r>
            <a:r>
              <a:rPr lang="en-US" sz="4400" b="1" dirty="0" smtClean="0"/>
              <a:t>5-year Productivity</a:t>
            </a:r>
            <a:endParaRPr lang="en-US" sz="4400" b="1" dirty="0"/>
          </a:p>
        </p:txBody>
      </p:sp>
      <p:sp>
        <p:nvSpPr>
          <p:cNvPr id="5" name="Rectangle 4"/>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pic>
        <p:nvPicPr>
          <p:cNvPr id="1026" name="Picture 2" descr="https://raw.githubusercontent.com/iladner/MusselFlexersBioEconModel/master/Production.png?token=AIomlHNR9NylctsPQFkvWb-9DIQFv2TJks5aoeLEwA%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381" y="1024094"/>
            <a:ext cx="8616950" cy="574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562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Background: Global Seaweed Aquaculture</a:t>
            </a:r>
            <a:endParaRPr lang="en-US" sz="4400" b="1" dirty="0"/>
          </a:p>
        </p:txBody>
      </p:sp>
      <p:sp>
        <p:nvSpPr>
          <p:cNvPr id="5" name="Rectangle 4"/>
          <p:cNvSpPr/>
          <p:nvPr/>
        </p:nvSpPr>
        <p:spPr>
          <a:xfrm>
            <a:off x="168755" y="818865"/>
            <a:ext cx="11534203" cy="84649"/>
          </a:xfrm>
          <a:prstGeom prst="rect">
            <a:avLst/>
          </a:prstGeom>
          <a:solidFill>
            <a:srgbClr val="59C8C9"/>
          </a:solidFill>
          <a:ln>
            <a:solidFill>
              <a:srgbClr val="59C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297010" y="2399315"/>
            <a:ext cx="3548901" cy="523220"/>
          </a:xfrm>
          <a:prstGeom prst="rect">
            <a:avLst/>
          </a:prstGeom>
        </p:spPr>
        <p:txBody>
          <a:bodyPr wrap="square">
            <a:spAutoFit/>
          </a:bodyPr>
          <a:lstStyle/>
          <a:p>
            <a:r>
              <a:rPr lang="en-US" sz="2800" dirty="0" smtClean="0"/>
              <a:t>$6 billion value</a:t>
            </a:r>
            <a:endParaRPr lang="en-US" sz="2800" dirty="0"/>
          </a:p>
        </p:txBody>
      </p:sp>
      <p:sp>
        <p:nvSpPr>
          <p:cNvPr id="6" name="Rectangle 5"/>
          <p:cNvSpPr/>
          <p:nvPr/>
        </p:nvSpPr>
        <p:spPr>
          <a:xfrm>
            <a:off x="7297010" y="3026801"/>
            <a:ext cx="3990451" cy="523220"/>
          </a:xfrm>
          <a:prstGeom prst="rect">
            <a:avLst/>
          </a:prstGeom>
        </p:spPr>
        <p:txBody>
          <a:bodyPr wrap="none">
            <a:spAutoFit/>
          </a:bodyPr>
          <a:lstStyle/>
          <a:p>
            <a:r>
              <a:rPr lang="en-US" sz="2800" dirty="0"/>
              <a:t>80% </a:t>
            </a:r>
            <a:r>
              <a:rPr lang="en-US" sz="2800" dirty="0" smtClean="0"/>
              <a:t>human </a:t>
            </a:r>
            <a:r>
              <a:rPr lang="en-US" sz="2800" dirty="0"/>
              <a:t>consumption </a:t>
            </a:r>
          </a:p>
        </p:txBody>
      </p:sp>
      <p:sp>
        <p:nvSpPr>
          <p:cNvPr id="30" name="TextBox 29"/>
          <p:cNvSpPr txBox="1"/>
          <p:nvPr/>
        </p:nvSpPr>
        <p:spPr>
          <a:xfrm>
            <a:off x="9687734" y="6303228"/>
            <a:ext cx="2311847" cy="369332"/>
          </a:xfrm>
          <a:prstGeom prst="rect">
            <a:avLst/>
          </a:prstGeom>
          <a:noFill/>
        </p:spPr>
        <p:txBody>
          <a:bodyPr wrap="square" rtlCol="0">
            <a:spAutoFit/>
          </a:bodyPr>
          <a:lstStyle/>
          <a:p>
            <a:r>
              <a:rPr lang="en-US" dirty="0" smtClean="0"/>
              <a:t>West et al., 2016 (FAO)</a:t>
            </a:r>
            <a:endParaRPr lang="en-US" dirty="0"/>
          </a:p>
        </p:txBody>
      </p:sp>
      <p:sp>
        <p:nvSpPr>
          <p:cNvPr id="32" name="TextBox 31"/>
          <p:cNvSpPr txBox="1"/>
          <p:nvPr/>
        </p:nvSpPr>
        <p:spPr>
          <a:xfrm>
            <a:off x="7076236" y="1699806"/>
            <a:ext cx="4357797" cy="584775"/>
          </a:xfrm>
          <a:prstGeom prst="rect">
            <a:avLst/>
          </a:prstGeom>
          <a:noFill/>
        </p:spPr>
        <p:txBody>
          <a:bodyPr wrap="square" rtlCol="0">
            <a:spAutoFit/>
          </a:bodyPr>
          <a:lstStyle/>
          <a:p>
            <a:r>
              <a:rPr lang="en-US" sz="3200" u="sng" dirty="0" smtClean="0"/>
              <a:t>Global Seaweed Sector</a:t>
            </a:r>
            <a:endParaRPr lang="en-US" sz="3200" u="sng" dirty="0"/>
          </a:p>
        </p:txBody>
      </p:sp>
      <p:sp>
        <p:nvSpPr>
          <p:cNvPr id="34" name="Rectangle 33"/>
          <p:cNvSpPr/>
          <p:nvPr/>
        </p:nvSpPr>
        <p:spPr>
          <a:xfrm>
            <a:off x="7297010" y="4575952"/>
            <a:ext cx="4125360" cy="523220"/>
          </a:xfrm>
          <a:prstGeom prst="rect">
            <a:avLst/>
          </a:prstGeom>
        </p:spPr>
        <p:txBody>
          <a:bodyPr wrap="none">
            <a:spAutoFit/>
          </a:bodyPr>
          <a:lstStyle/>
          <a:p>
            <a:r>
              <a:rPr lang="en-US" sz="2800" dirty="0" smtClean="0"/>
              <a:t>+90% imported into the US</a:t>
            </a:r>
            <a:endParaRPr lang="en-US" sz="2800" dirty="0"/>
          </a:p>
        </p:txBody>
      </p:sp>
      <p:sp>
        <p:nvSpPr>
          <p:cNvPr id="14" name="Rectangle 13"/>
          <p:cNvSpPr/>
          <p:nvPr/>
        </p:nvSpPr>
        <p:spPr>
          <a:xfrm>
            <a:off x="7076236" y="4000599"/>
            <a:ext cx="4008661" cy="523220"/>
          </a:xfrm>
          <a:prstGeom prst="rect">
            <a:avLst/>
          </a:prstGeom>
        </p:spPr>
        <p:txBody>
          <a:bodyPr wrap="none">
            <a:spAutoFit/>
          </a:bodyPr>
          <a:lstStyle/>
          <a:p>
            <a:r>
              <a:rPr lang="en-US" sz="2800" u="sng" dirty="0" smtClean="0"/>
              <a:t>US Seaweed Consumption</a:t>
            </a:r>
            <a:endParaRPr lang="en-US" sz="2800" u="sng" dirty="0"/>
          </a:p>
        </p:txBody>
      </p:sp>
      <p:pic>
        <p:nvPicPr>
          <p:cNvPr id="7" name="Picture 6"/>
          <p:cNvPicPr>
            <a:picLocks noChangeAspect="1"/>
          </p:cNvPicPr>
          <p:nvPr/>
        </p:nvPicPr>
        <p:blipFill>
          <a:blip r:embed="rId3"/>
          <a:stretch>
            <a:fillRect/>
          </a:stretch>
        </p:blipFill>
        <p:spPr>
          <a:xfrm>
            <a:off x="368218" y="1588306"/>
            <a:ext cx="6404740" cy="4586275"/>
          </a:xfrm>
          <a:prstGeom prst="rect">
            <a:avLst/>
          </a:prstGeom>
        </p:spPr>
      </p:pic>
    </p:spTree>
    <p:extLst>
      <p:ext uri="{BB962C8B-B14F-4D97-AF65-F5344CB8AC3E}">
        <p14:creationId xmlns:p14="http://schemas.microsoft.com/office/powerpoint/2010/main" val="25772794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err="1"/>
              <a:t>Bioeconomic</a:t>
            </a:r>
            <a:r>
              <a:rPr lang="en-US" sz="4400" b="1" dirty="0"/>
              <a:t> Model: </a:t>
            </a:r>
            <a:r>
              <a:rPr lang="en-US" sz="4400" b="1" dirty="0" smtClean="0"/>
              <a:t>Markets</a:t>
            </a:r>
            <a:endParaRPr lang="en-US" sz="4400" b="1" dirty="0"/>
          </a:p>
        </p:txBody>
      </p:sp>
      <p:sp>
        <p:nvSpPr>
          <p:cNvPr id="5" name="Rectangle 4"/>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grpSp>
        <p:nvGrpSpPr>
          <p:cNvPr id="8" name="Group 7"/>
          <p:cNvGrpSpPr/>
          <p:nvPr/>
        </p:nvGrpSpPr>
        <p:grpSpPr>
          <a:xfrm>
            <a:off x="1417196" y="-350520"/>
            <a:ext cx="9037320" cy="9037320"/>
            <a:chOff x="1417196" y="-350520"/>
            <a:chExt cx="9037320" cy="903732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196" y="-350520"/>
              <a:ext cx="9037320" cy="9037320"/>
            </a:xfrm>
            <a:prstGeom prst="rect">
              <a:avLst/>
            </a:prstGeom>
          </p:spPr>
        </p:pic>
        <p:sp>
          <p:nvSpPr>
            <p:cNvPr id="3" name="Rectangle 2"/>
            <p:cNvSpPr/>
            <p:nvPr/>
          </p:nvSpPr>
          <p:spPr>
            <a:xfrm>
              <a:off x="6413500" y="2181225"/>
              <a:ext cx="234950" cy="4571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03057" y="3752491"/>
              <a:ext cx="191518" cy="248009"/>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15165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err="1" smtClean="0"/>
              <a:t>Bioeconomic</a:t>
            </a:r>
            <a:r>
              <a:rPr lang="en-US" sz="4400" b="1" dirty="0" smtClean="0"/>
              <a:t> Model: </a:t>
            </a:r>
            <a:r>
              <a:rPr lang="en-US" sz="4400" b="1" dirty="0" err="1" smtClean="0"/>
              <a:t>Ogo</a:t>
            </a:r>
            <a:r>
              <a:rPr lang="en-US" sz="4400" b="1" dirty="0" smtClean="0"/>
              <a:t> Market Scenarios</a:t>
            </a:r>
            <a:endParaRPr lang="en-US" sz="4400" b="1" dirty="0"/>
          </a:p>
        </p:txBody>
      </p:sp>
      <p:sp>
        <p:nvSpPr>
          <p:cNvPr id="5" name="Rectangle 4"/>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pic>
        <p:nvPicPr>
          <p:cNvPr id="2050" name="Picture 2" descr="https://raw.githubusercontent.com/iladner/MusselFlexersBioEconModel/master/WHOLEMARKET.png?token=AIomlNjCGfu4gYMQ1ESeC8-IqYEyBZ7yks5aod4zwA%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74" y="958612"/>
            <a:ext cx="8519630" cy="567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1390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err="1" smtClean="0"/>
              <a:t>Bioeconomic</a:t>
            </a:r>
            <a:r>
              <a:rPr lang="en-US" sz="4400" b="1" dirty="0" smtClean="0"/>
              <a:t> Model: Key Factors</a:t>
            </a:r>
            <a:endParaRPr lang="en-US" sz="4400" b="1" dirty="0"/>
          </a:p>
        </p:txBody>
      </p:sp>
      <p:sp>
        <p:nvSpPr>
          <p:cNvPr id="5" name="Rectangle 4"/>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hape 197"/>
          <p:cNvSpPr txBox="1">
            <a:spLocks/>
          </p:cNvSpPr>
          <p:nvPr/>
        </p:nvSpPr>
        <p:spPr>
          <a:xfrm>
            <a:off x="316780" y="656305"/>
            <a:ext cx="8368200" cy="1202975"/>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200000"/>
              </a:lnSpc>
              <a:spcBef>
                <a:spcPts val="0"/>
              </a:spcBef>
              <a:buNone/>
            </a:pPr>
            <a:endParaRPr lang="en-US" sz="3600" b="1"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40" y="2094872"/>
            <a:ext cx="10510520" cy="4375069"/>
          </a:xfrm>
          <a:prstGeom prst="rect">
            <a:avLst/>
          </a:prstGeom>
        </p:spPr>
      </p:pic>
    </p:spTree>
    <p:extLst>
      <p:ext uri="{BB962C8B-B14F-4D97-AF65-F5344CB8AC3E}">
        <p14:creationId xmlns:p14="http://schemas.microsoft.com/office/powerpoint/2010/main" val="193509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7000" y="1351280"/>
            <a:ext cx="10515600" cy="4785359"/>
          </a:xfrm>
        </p:spPr>
        <p:txBody>
          <a:bodyPr>
            <a:normAutofit lnSpcReduction="10000"/>
          </a:bodyPr>
          <a:lstStyle/>
          <a:p>
            <a:endParaRPr lang="en-US" dirty="0" smtClean="0"/>
          </a:p>
          <a:p>
            <a:pPr marL="457200" lvl="1" indent="0">
              <a:buNone/>
            </a:pPr>
            <a:endParaRPr lang="en-US" u="sng" dirty="0" smtClean="0"/>
          </a:p>
          <a:p>
            <a:pPr marL="457200" lvl="1" indent="0">
              <a:buNone/>
            </a:pPr>
            <a:endParaRPr lang="en-US" u="sng" dirty="0"/>
          </a:p>
          <a:p>
            <a:pPr marL="457200" lvl="1" indent="0">
              <a:buNone/>
            </a:pPr>
            <a:r>
              <a:rPr lang="en-US" u="sng" dirty="0" smtClean="0"/>
              <a:t>Permitting</a:t>
            </a:r>
            <a:r>
              <a:rPr lang="en-US" dirty="0" smtClean="0"/>
              <a:t>: Leveraging existing permits</a:t>
            </a:r>
          </a:p>
          <a:p>
            <a:pPr marL="457200" lvl="1" indent="0">
              <a:buNone/>
            </a:pPr>
            <a:endParaRPr lang="en-US" dirty="0" smtClean="0"/>
          </a:p>
          <a:p>
            <a:pPr marL="457200" lvl="1" indent="0">
              <a:buNone/>
            </a:pPr>
            <a:endParaRPr lang="en-US" dirty="0" smtClean="0"/>
          </a:p>
          <a:p>
            <a:pPr marL="457200" lvl="1" indent="0">
              <a:buNone/>
            </a:pPr>
            <a:endParaRPr lang="en-US" u="sng" dirty="0" smtClean="0"/>
          </a:p>
          <a:p>
            <a:pPr marL="457200" lvl="1" indent="0">
              <a:buNone/>
            </a:pPr>
            <a:r>
              <a:rPr lang="en-US" u="sng" dirty="0" smtClean="0"/>
              <a:t>Knowledge Gaps</a:t>
            </a:r>
            <a:r>
              <a:rPr lang="en-US" dirty="0" smtClean="0"/>
              <a:t>: Similarities in the cultivation methods</a:t>
            </a:r>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r>
              <a:rPr lang="en-US" u="sng" dirty="0" smtClean="0"/>
              <a:t>High Capital Costs</a:t>
            </a:r>
            <a:r>
              <a:rPr lang="en-US" dirty="0" smtClean="0"/>
              <a:t>: Cost saving synergies</a:t>
            </a:r>
          </a:p>
          <a:p>
            <a:pPr lvl="1"/>
            <a:endParaRPr lang="en-US" dirty="0" smtClean="0"/>
          </a:p>
          <a:p>
            <a:pPr lvl="1"/>
            <a:endParaRPr lang="en-US" dirty="0"/>
          </a:p>
        </p:txBody>
      </p:sp>
      <p:grpSp>
        <p:nvGrpSpPr>
          <p:cNvPr id="4" name="Group 3"/>
          <p:cNvGrpSpPr/>
          <p:nvPr/>
        </p:nvGrpSpPr>
        <p:grpSpPr>
          <a:xfrm>
            <a:off x="947019" y="3671611"/>
            <a:ext cx="855987" cy="889096"/>
            <a:chOff x="3824641" y="1170355"/>
            <a:chExt cx="928163" cy="94189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817" y="1247007"/>
              <a:ext cx="788592" cy="788592"/>
            </a:xfrm>
            <a:prstGeom prst="rect">
              <a:avLst/>
            </a:prstGeom>
          </p:spPr>
        </p:pic>
        <p:sp>
          <p:nvSpPr>
            <p:cNvPr id="6" name="Oval 5"/>
            <p:cNvSpPr/>
            <p:nvPr/>
          </p:nvSpPr>
          <p:spPr>
            <a:xfrm>
              <a:off x="3824641" y="1170355"/>
              <a:ext cx="928163" cy="941896"/>
            </a:xfrm>
            <a:prstGeom prst="ellipse">
              <a:avLst/>
            </a:prstGeom>
            <a:noFill/>
            <a:ln w="57150">
              <a:solidFill>
                <a:srgbClr val="59C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005094" y="5078797"/>
            <a:ext cx="788592" cy="795324"/>
            <a:chOff x="635857" y="3505911"/>
            <a:chExt cx="928163" cy="941896"/>
          </a:xfrm>
        </p:grpSpPr>
        <p:sp>
          <p:nvSpPr>
            <p:cNvPr id="8" name="Oval 7"/>
            <p:cNvSpPr/>
            <p:nvPr/>
          </p:nvSpPr>
          <p:spPr>
            <a:xfrm>
              <a:off x="635857" y="3505911"/>
              <a:ext cx="928163" cy="941896"/>
            </a:xfrm>
            <a:prstGeom prst="ellipse">
              <a:avLst/>
            </a:prstGeom>
            <a:noFill/>
            <a:ln w="57150">
              <a:solidFill>
                <a:srgbClr val="199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740" y="3595661"/>
              <a:ext cx="762396" cy="762396"/>
            </a:xfrm>
            <a:prstGeom prst="rect">
              <a:avLst/>
            </a:prstGeom>
          </p:spPr>
        </p:pic>
      </p:grpSp>
      <p:grpSp>
        <p:nvGrpSpPr>
          <p:cNvPr id="10" name="Group 9"/>
          <p:cNvGrpSpPr/>
          <p:nvPr/>
        </p:nvGrpSpPr>
        <p:grpSpPr>
          <a:xfrm>
            <a:off x="947019" y="2168777"/>
            <a:ext cx="851206" cy="846156"/>
            <a:chOff x="3227393" y="3505911"/>
            <a:chExt cx="928163" cy="941896"/>
          </a:xfrm>
        </p:grpSpPr>
        <p:sp>
          <p:nvSpPr>
            <p:cNvPr id="11" name="Oval 10"/>
            <p:cNvSpPr/>
            <p:nvPr/>
          </p:nvSpPr>
          <p:spPr>
            <a:xfrm>
              <a:off x="3227393" y="3505911"/>
              <a:ext cx="928163" cy="94189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2559" y="3646361"/>
              <a:ext cx="683267" cy="683267"/>
            </a:xfrm>
            <a:prstGeom prst="rect">
              <a:avLst/>
            </a:prstGeom>
          </p:spPr>
        </p:pic>
      </p:grpSp>
      <p:sp>
        <p:nvSpPr>
          <p:cNvPr id="13" name="TextBox 12"/>
          <p:cNvSpPr txBox="1"/>
          <p:nvPr/>
        </p:nvSpPr>
        <p:spPr>
          <a:xfrm>
            <a:off x="61174" y="122959"/>
            <a:ext cx="11938407" cy="769441"/>
          </a:xfrm>
          <a:prstGeom prst="rect">
            <a:avLst/>
          </a:prstGeom>
          <a:noFill/>
          <a:ln>
            <a:noFill/>
          </a:ln>
        </p:spPr>
        <p:txBody>
          <a:bodyPr wrap="square" rtlCol="0">
            <a:spAutoFit/>
          </a:bodyPr>
          <a:lstStyle/>
          <a:p>
            <a:r>
              <a:rPr lang="en-US" sz="4400" b="1" dirty="0" smtClean="0"/>
              <a:t>Co-culture: Addressing the Barriers</a:t>
            </a:r>
            <a:endParaRPr lang="en-US" sz="4400" b="1" dirty="0"/>
          </a:p>
        </p:txBody>
      </p:sp>
      <p:sp>
        <p:nvSpPr>
          <p:cNvPr id="14" name="Rectangle 13"/>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859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Project objectives</a:t>
            </a:r>
            <a:endParaRPr lang="en-US" sz="4400" b="1" dirty="0"/>
          </a:p>
        </p:txBody>
      </p:sp>
      <p:sp>
        <p:nvSpPr>
          <p:cNvPr id="5" name="Rectangle 4"/>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134"/>
          <p:cNvSpPr txBox="1">
            <a:spLocks/>
          </p:cNvSpPr>
          <p:nvPr/>
        </p:nvSpPr>
        <p:spPr>
          <a:xfrm>
            <a:off x="851082" y="1487674"/>
            <a:ext cx="10851876" cy="3577486"/>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342900">
              <a:lnSpc>
                <a:spcPct val="100000"/>
              </a:lnSpc>
              <a:spcBef>
                <a:spcPts val="0"/>
              </a:spcBef>
              <a:buSzPts val="1800"/>
              <a:buFont typeface="Roboto Slab"/>
              <a:buAutoNum type="arabicPeriod"/>
            </a:pPr>
            <a:r>
              <a:rPr lang="en-US" dirty="0" smtClean="0">
                <a:latin typeface="Calibri" charset="0"/>
                <a:ea typeface="Calibri" charset="0"/>
                <a:cs typeface="Calibri" charset="0"/>
                <a:sym typeface="Roboto Slab"/>
              </a:rPr>
              <a:t>Identify southern </a:t>
            </a:r>
            <a:r>
              <a:rPr lang="en-US" dirty="0">
                <a:latin typeface="Calibri" charset="0"/>
                <a:ea typeface="Calibri" charset="0"/>
                <a:cs typeface="Calibri" charset="0"/>
                <a:sym typeface="Roboto Slab"/>
              </a:rPr>
              <a:t>CA candidate seaweed species and the appropriate cultivation </a:t>
            </a:r>
            <a:r>
              <a:rPr lang="en-US" dirty="0" smtClean="0">
                <a:latin typeface="Calibri" charset="0"/>
                <a:ea typeface="Calibri" charset="0"/>
                <a:cs typeface="Calibri" charset="0"/>
                <a:sym typeface="Roboto Slab"/>
              </a:rPr>
              <a:t>methods</a:t>
            </a:r>
          </a:p>
          <a:p>
            <a:pPr marL="457200" indent="-342900">
              <a:lnSpc>
                <a:spcPct val="100000"/>
              </a:lnSpc>
              <a:spcBef>
                <a:spcPts val="0"/>
              </a:spcBef>
              <a:buSzPts val="1800"/>
              <a:buFont typeface="Roboto Slab"/>
              <a:buAutoNum type="arabicPeriod"/>
            </a:pPr>
            <a:endParaRPr lang="en-US" dirty="0" smtClean="0">
              <a:latin typeface="Calibri" charset="0"/>
              <a:ea typeface="Calibri" charset="0"/>
              <a:cs typeface="Calibri" charset="0"/>
              <a:sym typeface="Roboto Slab"/>
            </a:endParaRPr>
          </a:p>
          <a:p>
            <a:pPr marL="457200" indent="-342900">
              <a:lnSpc>
                <a:spcPct val="100000"/>
              </a:lnSpc>
              <a:spcBef>
                <a:spcPts val="0"/>
              </a:spcBef>
              <a:buSzPts val="1800"/>
              <a:buFont typeface="Roboto Slab"/>
              <a:buAutoNum type="arabicPeriod"/>
            </a:pPr>
            <a:r>
              <a:rPr lang="en-US" dirty="0" smtClean="0">
                <a:latin typeface="Calibri" charset="0"/>
                <a:ea typeface="Calibri" charset="0"/>
                <a:cs typeface="Calibri" charset="0"/>
                <a:sym typeface="Roboto Slab"/>
              </a:rPr>
              <a:t>Determine key factors that influence economic feasibility in each species-farm system through the use of a bioeconomic model.</a:t>
            </a:r>
          </a:p>
          <a:p>
            <a:pPr marL="457200" indent="-342900">
              <a:lnSpc>
                <a:spcPct val="100000"/>
              </a:lnSpc>
              <a:spcBef>
                <a:spcPts val="0"/>
              </a:spcBef>
              <a:buSzPts val="1800"/>
              <a:buFont typeface="Roboto Slab"/>
              <a:buAutoNum type="arabicPeriod"/>
            </a:pPr>
            <a:endParaRPr lang="en-US" dirty="0">
              <a:latin typeface="Calibri" charset="0"/>
              <a:ea typeface="Calibri" charset="0"/>
              <a:cs typeface="Calibri" charset="0"/>
              <a:sym typeface="Roboto Slab"/>
            </a:endParaRPr>
          </a:p>
          <a:p>
            <a:pPr marL="457200" indent="-342900">
              <a:lnSpc>
                <a:spcPct val="100000"/>
              </a:lnSpc>
              <a:spcBef>
                <a:spcPts val="0"/>
              </a:spcBef>
              <a:buSzPts val="1800"/>
              <a:buFont typeface="Roboto Slab"/>
              <a:buAutoNum type="arabicPeriod"/>
            </a:pPr>
            <a:r>
              <a:rPr lang="en-US" dirty="0">
                <a:latin typeface="Calibri" charset="0"/>
                <a:ea typeface="Calibri" charset="0"/>
                <a:cs typeface="Calibri" charset="0"/>
                <a:sym typeface="Roboto Slab"/>
              </a:rPr>
              <a:t>Preliminary investigation of incorporating seaweed into an existing mussel farm.</a:t>
            </a:r>
          </a:p>
          <a:p>
            <a:pPr marL="114300" indent="0">
              <a:lnSpc>
                <a:spcPct val="100000"/>
              </a:lnSpc>
              <a:spcBef>
                <a:spcPts val="0"/>
              </a:spcBef>
              <a:buSzPts val="1800"/>
              <a:buNone/>
            </a:pPr>
            <a:endParaRPr lang="en-US" dirty="0">
              <a:latin typeface="Calibri" charset="0"/>
              <a:ea typeface="Calibri" charset="0"/>
              <a:cs typeface="Calibri" charset="0"/>
              <a:sym typeface="Roboto Slab"/>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42" y="1599420"/>
            <a:ext cx="568140" cy="56814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42" y="2927906"/>
            <a:ext cx="568140" cy="568140"/>
          </a:xfrm>
          <a:prstGeom prst="rect">
            <a:avLst/>
          </a:prstGeom>
        </p:spPr>
      </p:pic>
    </p:spTree>
    <p:extLst>
      <p:ext uri="{BB962C8B-B14F-4D97-AF65-F5344CB8AC3E}">
        <p14:creationId xmlns:p14="http://schemas.microsoft.com/office/powerpoint/2010/main" val="1241113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a:t>Investigate Co-culture </a:t>
            </a:r>
          </a:p>
        </p:txBody>
      </p:sp>
      <p:sp>
        <p:nvSpPr>
          <p:cNvPr id="5" name="Rectangle 4"/>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350445" y="1191127"/>
            <a:ext cx="7170821" cy="5474368"/>
            <a:chOff x="2840710" y="1493948"/>
            <a:chExt cx="6379334" cy="4784501"/>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710" y="1493948"/>
              <a:ext cx="6379334" cy="4784501"/>
            </a:xfrm>
            <a:prstGeom prst="rect">
              <a:avLst/>
            </a:prstGeom>
          </p:spPr>
        </p:pic>
        <p:sp>
          <p:nvSpPr>
            <p:cNvPr id="2" name="Rectangle 1"/>
            <p:cNvSpPr/>
            <p:nvPr/>
          </p:nvSpPr>
          <p:spPr>
            <a:xfrm>
              <a:off x="3284621" y="1493948"/>
              <a:ext cx="276726" cy="40887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3578622" y="4877597"/>
            <a:ext cx="5514240" cy="643944"/>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1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Rectangle 21"/>
          <p:cNvSpPr/>
          <p:nvPr/>
        </p:nvSpPr>
        <p:spPr>
          <a:xfrm>
            <a:off x="2417853" y="6347349"/>
            <a:ext cx="7225049" cy="349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a:t>Investigate Co-culture </a:t>
            </a:r>
          </a:p>
        </p:txBody>
      </p:sp>
      <p:sp>
        <p:nvSpPr>
          <p:cNvPr id="5" name="Rectangle 4"/>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2417852" y="1194899"/>
            <a:ext cx="7225050" cy="5502418"/>
            <a:chOff x="1524000" y="-2322576"/>
            <a:chExt cx="9144000" cy="7018538"/>
          </a:xfrm>
        </p:grpSpPr>
        <p:grpSp>
          <p:nvGrpSpPr>
            <p:cNvPr id="26" name="Group 25"/>
            <p:cNvGrpSpPr/>
            <p:nvPr/>
          </p:nvGrpSpPr>
          <p:grpSpPr>
            <a:xfrm>
              <a:off x="1524000" y="-2322576"/>
              <a:ext cx="9144000" cy="6954012"/>
              <a:chOff x="1524000" y="-2322576"/>
              <a:chExt cx="9144000" cy="6954012"/>
            </a:xfrm>
          </p:grpSpPr>
          <p:grpSp>
            <p:nvGrpSpPr>
              <p:cNvPr id="28" name="Group 27"/>
              <p:cNvGrpSpPr/>
              <p:nvPr/>
            </p:nvGrpSpPr>
            <p:grpSpPr>
              <a:xfrm>
                <a:off x="1524000" y="-2322576"/>
                <a:ext cx="9144000" cy="6954012"/>
                <a:chOff x="1524000" y="-2322576"/>
                <a:chExt cx="9144000" cy="6954012"/>
              </a:xfrm>
            </p:grpSpPr>
            <p:grpSp>
              <p:nvGrpSpPr>
                <p:cNvPr id="31" name="Group 30"/>
                <p:cNvGrpSpPr/>
                <p:nvPr/>
              </p:nvGrpSpPr>
              <p:grpSpPr>
                <a:xfrm>
                  <a:off x="1524000" y="-2322576"/>
                  <a:ext cx="9144000" cy="6954012"/>
                  <a:chOff x="1524000" y="-2322576"/>
                  <a:chExt cx="9144000" cy="6954012"/>
                </a:xfrm>
              </p:grpSpPr>
              <p:grpSp>
                <p:nvGrpSpPr>
                  <p:cNvPr id="33" name="Group 32"/>
                  <p:cNvGrpSpPr/>
                  <p:nvPr/>
                </p:nvGrpSpPr>
                <p:grpSpPr>
                  <a:xfrm>
                    <a:off x="1524000" y="-2322576"/>
                    <a:ext cx="9144000" cy="6869430"/>
                    <a:chOff x="1524000" y="0"/>
                    <a:chExt cx="9144000" cy="6869430"/>
                  </a:xfrm>
                </p:grpSpPr>
                <p:grpSp>
                  <p:nvGrpSpPr>
                    <p:cNvPr id="37" name="Group 36"/>
                    <p:cNvGrpSpPr/>
                    <p:nvPr/>
                  </p:nvGrpSpPr>
                  <p:grpSpPr>
                    <a:xfrm>
                      <a:off x="1524000" y="0"/>
                      <a:ext cx="9144000" cy="6869430"/>
                      <a:chOff x="1524000" y="0"/>
                      <a:chExt cx="9144000" cy="6869430"/>
                    </a:xfrm>
                  </p:grpSpPr>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2"/>
                      </a:xfrm>
                      <a:prstGeom prst="rect">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r="92500"/>
                      <a:stretch/>
                    </p:blipFill>
                    <p:spPr>
                      <a:xfrm>
                        <a:off x="1524000" y="11430"/>
                        <a:ext cx="685800" cy="6858000"/>
                      </a:xfrm>
                      <a:prstGeom prst="rect">
                        <a:avLst/>
                      </a:prstGeom>
                    </p:spPr>
                  </p:pic>
                  <p:sp>
                    <p:nvSpPr>
                      <p:cNvPr id="41" name="Rectangle 40"/>
                      <p:cNvSpPr/>
                      <p:nvPr/>
                    </p:nvSpPr>
                    <p:spPr>
                      <a:xfrm>
                        <a:off x="2209800" y="0"/>
                        <a:ext cx="368808" cy="5687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Rectangle 41"/>
                      <p:cNvSpPr/>
                      <p:nvPr/>
                    </p:nvSpPr>
                    <p:spPr>
                      <a:xfrm>
                        <a:off x="9713976" y="0"/>
                        <a:ext cx="368808" cy="5687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38" name="Rectangle 37"/>
                    <p:cNvSpPr/>
                    <p:nvPr/>
                  </p:nvSpPr>
                  <p:spPr>
                    <a:xfrm>
                      <a:off x="5163312" y="6141720"/>
                      <a:ext cx="2060448" cy="670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l="12150" t="82622" r="78650" b="9644"/>
                  <a:stretch/>
                </p:blipFill>
                <p:spPr>
                  <a:xfrm>
                    <a:off x="8895588" y="4101084"/>
                    <a:ext cx="841248" cy="530352"/>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l="26934" t="82400" r="66666" b="10667"/>
                  <a:stretch/>
                </p:blipFill>
                <p:spPr>
                  <a:xfrm>
                    <a:off x="7755636" y="4078224"/>
                    <a:ext cx="585216" cy="475488"/>
                  </a:xfrm>
                  <a:prstGeom prst="rect">
                    <a:avLst/>
                  </a:prstGeom>
                </p:spPr>
              </p:pic>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39400" t="82755" r="51400" b="10310"/>
                  <a:stretch/>
                </p:blipFill>
                <p:spPr>
                  <a:xfrm>
                    <a:off x="6406896" y="4114800"/>
                    <a:ext cx="841248" cy="475488"/>
                  </a:xfrm>
                  <a:prstGeom prst="rect">
                    <a:avLst/>
                  </a:prstGeom>
                </p:spPr>
              </p:pic>
            </p:grpSp>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53533" t="82133" r="36267" b="10133"/>
                <a:stretch/>
              </p:blipFill>
              <p:spPr>
                <a:xfrm>
                  <a:off x="5163312" y="4087368"/>
                  <a:ext cx="932688" cy="530352"/>
                </a:xfrm>
                <a:prstGeom prst="rect">
                  <a:avLst/>
                </a:prstGeom>
              </p:spPr>
            </p:pic>
          </p:grpSp>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67000" t="82488" r="22000" b="10844"/>
              <a:stretch/>
            </p:blipFill>
            <p:spPr>
              <a:xfrm>
                <a:off x="3835908" y="4123944"/>
                <a:ext cx="1005840" cy="457200"/>
              </a:xfrm>
              <a:prstGeom prst="rect">
                <a:avLst/>
              </a:prstGeom>
            </p:spPr>
          </p:pic>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80267" t="82311" r="9533" b="10755"/>
              <a:stretch/>
            </p:blipFill>
            <p:spPr>
              <a:xfrm>
                <a:off x="2593848" y="4123944"/>
                <a:ext cx="932688" cy="475488"/>
              </a:xfrm>
              <a:prstGeom prst="rect">
                <a:avLst/>
              </a:prstGeom>
            </p:spPr>
          </p:pic>
        </p:grpSp>
        <p:sp>
          <p:nvSpPr>
            <p:cNvPr id="27" name="TextBox 26"/>
            <p:cNvSpPr txBox="1"/>
            <p:nvPr/>
          </p:nvSpPr>
          <p:spPr>
            <a:xfrm>
              <a:off x="2520313" y="3930431"/>
              <a:ext cx="7346444" cy="765531"/>
            </a:xfrm>
            <a:prstGeom prst="rect">
              <a:avLst/>
            </a:prstGeom>
            <a:solidFill>
              <a:schemeClr val="tx1">
                <a:lumMod val="65000"/>
                <a:lumOff val="35000"/>
              </a:schemeClr>
            </a:solidFill>
          </p:spPr>
          <p:txBody>
            <a:bodyPr wrap="square" rtlCol="0">
              <a:spAutoFit/>
            </a:bodyPr>
            <a:lstStyle/>
            <a:p>
              <a:r>
                <a:rPr lang="en-US" sz="3200" dirty="0" smtClean="0">
                  <a:solidFill>
                    <a:schemeClr val="bg1"/>
                  </a:solidFill>
                </a:rPr>
                <a:t> 25      20       15      10       5         0 </a:t>
              </a:r>
              <a:endParaRPr lang="en-US" sz="3200" dirty="0">
                <a:solidFill>
                  <a:schemeClr val="bg1"/>
                </a:solidFill>
              </a:endParaRPr>
            </a:p>
          </p:txBody>
        </p:sp>
      </p:grpSp>
    </p:spTree>
    <p:extLst>
      <p:ext uri="{BB962C8B-B14F-4D97-AF65-F5344CB8AC3E}">
        <p14:creationId xmlns:p14="http://schemas.microsoft.com/office/powerpoint/2010/main" val="26220456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Investigate Co-culture </a:t>
            </a:r>
            <a:endParaRPr lang="en-US" sz="4400" b="1" dirty="0"/>
          </a:p>
        </p:txBody>
      </p:sp>
      <p:sp>
        <p:nvSpPr>
          <p:cNvPr id="5" name="Rectangle 4"/>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649749" y="4628794"/>
            <a:ext cx="4932609" cy="643944"/>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2548357" y="1252688"/>
            <a:ext cx="7135391" cy="5605312"/>
            <a:chOff x="2485127" y="969657"/>
            <a:chExt cx="7135391" cy="5605312"/>
          </a:xfrm>
        </p:grpSpPr>
        <p:sp>
          <p:nvSpPr>
            <p:cNvPr id="2" name="Rectangle 1"/>
            <p:cNvSpPr/>
            <p:nvPr/>
          </p:nvSpPr>
          <p:spPr>
            <a:xfrm>
              <a:off x="2485127" y="6242923"/>
              <a:ext cx="7135391" cy="332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485127" y="969657"/>
              <a:ext cx="7135391" cy="5437628"/>
              <a:chOff x="1924050" y="-619506"/>
              <a:chExt cx="9144000" cy="6967080"/>
            </a:xfrm>
          </p:grpSpPr>
          <p:grpSp>
            <p:nvGrpSpPr>
              <p:cNvPr id="7" name="Group 6"/>
              <p:cNvGrpSpPr/>
              <p:nvPr/>
            </p:nvGrpSpPr>
            <p:grpSpPr>
              <a:xfrm>
                <a:off x="1924050" y="-619506"/>
                <a:ext cx="9144000" cy="6967080"/>
                <a:chOff x="1524000" y="-2322576"/>
                <a:chExt cx="9144000" cy="6967080"/>
              </a:xfrm>
            </p:grpSpPr>
            <p:grpSp>
              <p:nvGrpSpPr>
                <p:cNvPr id="10" name="Group 9"/>
                <p:cNvGrpSpPr/>
                <p:nvPr/>
              </p:nvGrpSpPr>
              <p:grpSpPr>
                <a:xfrm>
                  <a:off x="1524000" y="-2322576"/>
                  <a:ext cx="9144000" cy="6954012"/>
                  <a:chOff x="1524000" y="-2322576"/>
                  <a:chExt cx="9144000" cy="6954012"/>
                </a:xfrm>
              </p:grpSpPr>
              <p:grpSp>
                <p:nvGrpSpPr>
                  <p:cNvPr id="12" name="Group 11"/>
                  <p:cNvGrpSpPr/>
                  <p:nvPr/>
                </p:nvGrpSpPr>
                <p:grpSpPr>
                  <a:xfrm>
                    <a:off x="1524000" y="-2322576"/>
                    <a:ext cx="9144000" cy="6954012"/>
                    <a:chOff x="1524000" y="-2322576"/>
                    <a:chExt cx="9144000" cy="6954012"/>
                  </a:xfrm>
                </p:grpSpPr>
                <p:grpSp>
                  <p:nvGrpSpPr>
                    <p:cNvPr id="15" name="Group 14"/>
                    <p:cNvGrpSpPr/>
                    <p:nvPr/>
                  </p:nvGrpSpPr>
                  <p:grpSpPr>
                    <a:xfrm>
                      <a:off x="1524000" y="-2322576"/>
                      <a:ext cx="9144000" cy="6954012"/>
                      <a:chOff x="1524000" y="-2322576"/>
                      <a:chExt cx="9144000" cy="6954012"/>
                    </a:xfrm>
                  </p:grpSpPr>
                  <p:grpSp>
                    <p:nvGrpSpPr>
                      <p:cNvPr id="17" name="Group 16"/>
                      <p:cNvGrpSpPr/>
                      <p:nvPr/>
                    </p:nvGrpSpPr>
                    <p:grpSpPr>
                      <a:xfrm>
                        <a:off x="1524000" y="-2322576"/>
                        <a:ext cx="9144000" cy="6869430"/>
                        <a:chOff x="1524000" y="0"/>
                        <a:chExt cx="9144000" cy="6869430"/>
                      </a:xfrm>
                    </p:grpSpPr>
                    <p:grpSp>
                      <p:nvGrpSpPr>
                        <p:cNvPr id="21" name="Group 20"/>
                        <p:cNvGrpSpPr/>
                        <p:nvPr/>
                      </p:nvGrpSpPr>
                      <p:grpSpPr>
                        <a:xfrm>
                          <a:off x="1524000" y="0"/>
                          <a:ext cx="9144000" cy="6869430"/>
                          <a:chOff x="1524000" y="0"/>
                          <a:chExt cx="9144000" cy="686943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r="92500"/>
                          <a:stretch/>
                        </p:blipFill>
                        <p:spPr>
                          <a:xfrm>
                            <a:off x="1524000" y="11430"/>
                            <a:ext cx="685800" cy="6858000"/>
                          </a:xfrm>
                          <a:prstGeom prst="rect">
                            <a:avLst/>
                          </a:prstGeom>
                        </p:spPr>
                      </p:pic>
                      <p:sp>
                        <p:nvSpPr>
                          <p:cNvPr id="25" name="Rectangle 24"/>
                          <p:cNvSpPr/>
                          <p:nvPr/>
                        </p:nvSpPr>
                        <p:spPr>
                          <a:xfrm>
                            <a:off x="2209800" y="0"/>
                            <a:ext cx="368808" cy="5687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Rectangle 25"/>
                          <p:cNvSpPr/>
                          <p:nvPr/>
                        </p:nvSpPr>
                        <p:spPr>
                          <a:xfrm>
                            <a:off x="9713976" y="0"/>
                            <a:ext cx="368808" cy="5687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2" name="Rectangle 21"/>
                        <p:cNvSpPr/>
                        <p:nvPr/>
                      </p:nvSpPr>
                      <p:spPr>
                        <a:xfrm>
                          <a:off x="5163312" y="6141720"/>
                          <a:ext cx="2060448" cy="670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2150" t="82622" r="78650" b="9644"/>
                      <a:stretch/>
                    </p:blipFill>
                    <p:spPr>
                      <a:xfrm>
                        <a:off x="8895588" y="4101084"/>
                        <a:ext cx="841248" cy="530352"/>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26934" t="82400" r="66666" b="10667"/>
                      <a:stretch/>
                    </p:blipFill>
                    <p:spPr>
                      <a:xfrm>
                        <a:off x="7755636" y="4078224"/>
                        <a:ext cx="585216" cy="475488"/>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39400" t="82755" r="51400" b="10310"/>
                      <a:stretch/>
                    </p:blipFill>
                    <p:spPr>
                      <a:xfrm>
                        <a:off x="6406896" y="4114800"/>
                        <a:ext cx="841248" cy="475488"/>
                      </a:xfrm>
                      <a:prstGeom prst="rect">
                        <a:avLst/>
                      </a:prstGeom>
                    </p:spPr>
                  </p:pic>
                </p:gr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53533" t="82133" r="36267" b="10133"/>
                    <a:stretch/>
                  </p:blipFill>
                  <p:spPr>
                    <a:xfrm>
                      <a:off x="5163312" y="4087368"/>
                      <a:ext cx="932688" cy="530352"/>
                    </a:xfrm>
                    <a:prstGeom prst="rect">
                      <a:avLst/>
                    </a:prstGeom>
                  </p:spPr>
                </p:pic>
              </p:gr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67000" t="82488" r="22000" b="10844"/>
                  <a:stretch/>
                </p:blipFill>
                <p:spPr>
                  <a:xfrm>
                    <a:off x="3835908" y="4123944"/>
                    <a:ext cx="1005840" cy="457200"/>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0267" t="82311" r="9533" b="10755"/>
                  <a:stretch/>
                </p:blipFill>
                <p:spPr>
                  <a:xfrm>
                    <a:off x="2593848" y="4123944"/>
                    <a:ext cx="932688" cy="475488"/>
                  </a:xfrm>
                  <a:prstGeom prst="rect">
                    <a:avLst/>
                  </a:prstGeom>
                </p:spPr>
              </p:pic>
            </p:grpSp>
            <p:sp>
              <p:nvSpPr>
                <p:cNvPr id="11" name="TextBox 10"/>
                <p:cNvSpPr txBox="1"/>
                <p:nvPr/>
              </p:nvSpPr>
              <p:spPr>
                <a:xfrm>
                  <a:off x="2570989" y="3895248"/>
                  <a:ext cx="7142987" cy="749256"/>
                </a:xfrm>
                <a:prstGeom prst="rect">
                  <a:avLst/>
                </a:prstGeom>
                <a:solidFill>
                  <a:schemeClr val="tx1">
                    <a:lumMod val="65000"/>
                    <a:lumOff val="35000"/>
                  </a:schemeClr>
                </a:solidFill>
              </p:spPr>
              <p:txBody>
                <a:bodyPr wrap="square" rtlCol="0">
                  <a:spAutoFit/>
                </a:bodyPr>
                <a:lstStyle/>
                <a:p>
                  <a:r>
                    <a:rPr lang="en-US" sz="3200" dirty="0" smtClean="0">
                      <a:solidFill>
                        <a:schemeClr val="bg1"/>
                      </a:solidFill>
                    </a:rPr>
                    <a:t> 25     20       15      10       5         0 </a:t>
                  </a:r>
                  <a:endParaRPr lang="en-US" sz="3200" dirty="0">
                    <a:solidFill>
                      <a:schemeClr val="bg1"/>
                    </a:solidFill>
                  </a:endParaRPr>
                </a:p>
              </p:txBody>
            </p:sp>
          </p:grpSp>
          <p:sp>
            <p:nvSpPr>
              <p:cNvPr id="9" name="Right Triangle 8"/>
              <p:cNvSpPr/>
              <p:nvPr/>
            </p:nvSpPr>
            <p:spPr>
              <a:xfrm rot="16200000">
                <a:off x="6667010" y="881316"/>
                <a:ext cx="4149309" cy="2007110"/>
              </a:xfrm>
              <a:prstGeom prst="rtTriangle">
                <a:avLst/>
              </a:prstGeom>
              <a:solidFill>
                <a:srgbClr val="CE1D07">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27"/>
          <p:cNvSpPr/>
          <p:nvPr/>
        </p:nvSpPr>
        <p:spPr>
          <a:xfrm>
            <a:off x="3728236" y="4877597"/>
            <a:ext cx="4923260" cy="654904"/>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533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2557137" y="1578888"/>
            <a:ext cx="7304183" cy="4247317"/>
          </a:xfrm>
          <a:prstGeom prst="rect">
            <a:avLst/>
          </a:prstGeom>
          <a:noFill/>
        </p:spPr>
        <p:txBody>
          <a:bodyPr wrap="square" rtlCol="0">
            <a:spAutoFit/>
          </a:bodyPr>
          <a:lstStyle/>
          <a:p>
            <a:r>
              <a:rPr lang="en-US" sz="2800" dirty="0" smtClean="0"/>
              <a:t>Buffering localized change to ocean conditions</a:t>
            </a:r>
          </a:p>
          <a:p>
            <a:endParaRPr lang="en-US" sz="2800" dirty="0" smtClean="0"/>
          </a:p>
          <a:p>
            <a:endParaRPr lang="en-US" sz="2800" dirty="0" smtClean="0"/>
          </a:p>
          <a:p>
            <a:endParaRPr lang="en-US" sz="2800" dirty="0" smtClean="0"/>
          </a:p>
          <a:p>
            <a:r>
              <a:rPr lang="en-US" sz="2800" dirty="0" smtClean="0"/>
              <a:t>Combating eutrophication (terrestrial systems)</a:t>
            </a:r>
          </a:p>
          <a:p>
            <a:endParaRPr lang="en-US" sz="2800" dirty="0" smtClean="0"/>
          </a:p>
          <a:p>
            <a:endParaRPr lang="en-US" sz="2800" dirty="0" smtClean="0"/>
          </a:p>
          <a:p>
            <a:endParaRPr lang="en-US" sz="2800" dirty="0" smtClean="0"/>
          </a:p>
          <a:p>
            <a:r>
              <a:rPr lang="en-US" sz="2800" dirty="0" smtClean="0"/>
              <a:t>Switching to local products</a:t>
            </a:r>
          </a:p>
          <a:p>
            <a:pPr marL="285750" indent="-285750">
              <a:buFontTx/>
              <a:buChar char="-"/>
            </a:pPr>
            <a:endParaRPr lang="en-US" dirty="0"/>
          </a:p>
        </p:txBody>
      </p:sp>
      <p:sp>
        <p:nvSpPr>
          <p:cNvPr id="3" name="TextBox 2"/>
          <p:cNvSpPr txBox="1"/>
          <p:nvPr/>
        </p:nvSpPr>
        <p:spPr>
          <a:xfrm>
            <a:off x="61174" y="122959"/>
            <a:ext cx="11938407" cy="769441"/>
          </a:xfrm>
          <a:prstGeom prst="rect">
            <a:avLst/>
          </a:prstGeom>
          <a:noFill/>
          <a:ln>
            <a:noFill/>
          </a:ln>
        </p:spPr>
        <p:txBody>
          <a:bodyPr wrap="square" rtlCol="0">
            <a:spAutoFit/>
          </a:bodyPr>
          <a:lstStyle/>
          <a:p>
            <a:r>
              <a:rPr lang="en-US" sz="4400" b="1" dirty="0"/>
              <a:t>Investigate Co-Culture</a:t>
            </a:r>
            <a:r>
              <a:rPr lang="en-US" sz="4400" b="1" dirty="0" smtClean="0"/>
              <a:t>: Societal Benefits</a:t>
            </a:r>
            <a:endParaRPr lang="en-US" sz="4400" b="1" dirty="0"/>
          </a:p>
        </p:txBody>
      </p:sp>
      <p:sp>
        <p:nvSpPr>
          <p:cNvPr id="4" name="Rectangle 3"/>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303" y="3239729"/>
            <a:ext cx="652780" cy="652780"/>
          </a:xfrm>
          <a:prstGeom prst="rect">
            <a:avLst/>
          </a:prstGeom>
        </p:spPr>
      </p:pic>
      <p:grpSp>
        <p:nvGrpSpPr>
          <p:cNvPr id="13" name="Group 12"/>
          <p:cNvGrpSpPr/>
          <p:nvPr/>
        </p:nvGrpSpPr>
        <p:grpSpPr>
          <a:xfrm>
            <a:off x="1462459" y="4796790"/>
            <a:ext cx="975360" cy="1026160"/>
            <a:chOff x="1447800" y="4283710"/>
            <a:chExt cx="975360" cy="102616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359" y="4424045"/>
              <a:ext cx="692778" cy="692778"/>
            </a:xfrm>
            <a:prstGeom prst="rect">
              <a:avLst/>
            </a:prstGeom>
          </p:spPr>
        </p:pic>
        <p:sp>
          <p:nvSpPr>
            <p:cNvPr id="10" name="Oval 9"/>
            <p:cNvSpPr/>
            <p:nvPr/>
          </p:nvSpPr>
          <p:spPr>
            <a:xfrm>
              <a:off x="1447800" y="4283710"/>
              <a:ext cx="975360" cy="10261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447800" y="1329716"/>
            <a:ext cx="975360" cy="1026160"/>
            <a:chOff x="1447800" y="1329716"/>
            <a:chExt cx="975360" cy="102616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1790" y="1510338"/>
              <a:ext cx="676896" cy="676896"/>
            </a:xfrm>
            <a:prstGeom prst="rect">
              <a:avLst/>
            </a:prstGeom>
          </p:spPr>
        </p:pic>
        <p:sp>
          <p:nvSpPr>
            <p:cNvPr id="11" name="Oval 10"/>
            <p:cNvSpPr/>
            <p:nvPr/>
          </p:nvSpPr>
          <p:spPr>
            <a:xfrm>
              <a:off x="1447800" y="1329716"/>
              <a:ext cx="975360" cy="1026160"/>
            </a:xfrm>
            <a:prstGeom prst="ellipse">
              <a:avLst/>
            </a:prstGeom>
            <a:noFill/>
            <a:ln w="50800">
              <a:solidFill>
                <a:srgbClr val="FFC0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p:cNvSpPr/>
          <p:nvPr/>
        </p:nvSpPr>
        <p:spPr>
          <a:xfrm>
            <a:off x="1447800" y="3053039"/>
            <a:ext cx="975360" cy="1026160"/>
          </a:xfrm>
          <a:prstGeom prst="ellipse">
            <a:avLst/>
          </a:prstGeom>
          <a:noFill/>
          <a:ln w="50800">
            <a:solidFill>
              <a:srgbClr val="92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765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extBox 12"/>
          <p:cNvSpPr txBox="1"/>
          <p:nvPr/>
        </p:nvSpPr>
        <p:spPr>
          <a:xfrm>
            <a:off x="5698156" y="2156059"/>
            <a:ext cx="184731" cy="369332"/>
          </a:xfrm>
          <a:prstGeom prst="rect">
            <a:avLst/>
          </a:prstGeom>
          <a:noFill/>
        </p:spPr>
        <p:txBody>
          <a:bodyPr wrap="none" rtlCol="0">
            <a:spAutoFit/>
          </a:bodyPr>
          <a:lstStyle/>
          <a:p>
            <a:endParaRPr lang="en-US" dirty="0"/>
          </a:p>
        </p:txBody>
      </p:sp>
      <p:sp>
        <p:nvSpPr>
          <p:cNvPr id="6" name="TextBox 5"/>
          <p:cNvSpPr txBox="1"/>
          <p:nvPr/>
        </p:nvSpPr>
        <p:spPr>
          <a:xfrm>
            <a:off x="61174" y="122959"/>
            <a:ext cx="11938407" cy="769441"/>
          </a:xfrm>
          <a:prstGeom prst="rect">
            <a:avLst/>
          </a:prstGeom>
          <a:noFill/>
          <a:ln>
            <a:noFill/>
          </a:ln>
        </p:spPr>
        <p:txBody>
          <a:bodyPr wrap="square" rtlCol="0">
            <a:spAutoFit/>
          </a:bodyPr>
          <a:lstStyle/>
          <a:p>
            <a:r>
              <a:rPr lang="en-US" sz="4400" b="1" dirty="0" smtClean="0"/>
              <a:t>Future Steps</a:t>
            </a:r>
            <a:endParaRPr lang="en-US" sz="4400" b="1" dirty="0"/>
          </a:p>
        </p:txBody>
      </p:sp>
      <p:sp>
        <p:nvSpPr>
          <p:cNvPr id="7" name="Rectangle 6"/>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607" y="1026642"/>
            <a:ext cx="8544560" cy="5831358"/>
          </a:xfrm>
          <a:prstGeom prst="rect">
            <a:avLst/>
          </a:prstGeom>
        </p:spPr>
      </p:pic>
    </p:spTree>
    <p:extLst>
      <p:ext uri="{BB962C8B-B14F-4D97-AF65-F5344CB8AC3E}">
        <p14:creationId xmlns:p14="http://schemas.microsoft.com/office/powerpoint/2010/main" val="16576858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Background: Local &amp; Sustainable</a:t>
            </a:r>
            <a:endParaRPr lang="en-US" sz="4400" b="1" dirty="0"/>
          </a:p>
        </p:txBody>
      </p:sp>
      <p:sp>
        <p:nvSpPr>
          <p:cNvPr id="5" name="Rectangle 4"/>
          <p:cNvSpPr/>
          <p:nvPr/>
        </p:nvSpPr>
        <p:spPr>
          <a:xfrm>
            <a:off x="168755" y="818865"/>
            <a:ext cx="11534203" cy="84649"/>
          </a:xfrm>
          <a:prstGeom prst="rect">
            <a:avLst/>
          </a:prstGeom>
          <a:solidFill>
            <a:srgbClr val="59C8C9"/>
          </a:solidFill>
          <a:ln>
            <a:solidFill>
              <a:srgbClr val="59C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0204673" y="6479708"/>
            <a:ext cx="2202991" cy="369332"/>
          </a:xfrm>
          <a:prstGeom prst="rect">
            <a:avLst/>
          </a:prstGeom>
          <a:noFill/>
        </p:spPr>
        <p:txBody>
          <a:bodyPr wrap="square" rtlCol="0">
            <a:spAutoFit/>
          </a:bodyPr>
          <a:lstStyle/>
          <a:p>
            <a:r>
              <a:rPr lang="en-US" dirty="0" smtClean="0"/>
              <a:t>Gentry et al 2016</a:t>
            </a:r>
            <a:endParaRPr lang="en-US" dirty="0"/>
          </a:p>
        </p:txBody>
      </p:sp>
      <p:sp>
        <p:nvSpPr>
          <p:cNvPr id="6" name="TextBox 5"/>
          <p:cNvSpPr txBox="1"/>
          <p:nvPr/>
        </p:nvSpPr>
        <p:spPr>
          <a:xfrm>
            <a:off x="8567657" y="1582393"/>
            <a:ext cx="3274031" cy="1446550"/>
          </a:xfrm>
          <a:prstGeom prst="rect">
            <a:avLst/>
          </a:prstGeom>
          <a:noFill/>
        </p:spPr>
        <p:txBody>
          <a:bodyPr wrap="square" rtlCol="0">
            <a:spAutoFit/>
          </a:bodyPr>
          <a:lstStyle/>
          <a:p>
            <a:r>
              <a:rPr lang="en-US" sz="2200" u="sng" dirty="0" smtClean="0"/>
              <a:t>Why Local</a:t>
            </a:r>
            <a:endParaRPr lang="en-US" sz="2200" u="sng" dirty="0"/>
          </a:p>
          <a:p>
            <a:pPr marL="285750" indent="-285750">
              <a:buFont typeface="Arial" panose="020B0604020202020204" pitchFamily="34" charset="0"/>
              <a:buChar char="•"/>
            </a:pPr>
            <a:r>
              <a:rPr lang="en-US" sz="2200" dirty="0" smtClean="0"/>
              <a:t>Environmental footprint</a:t>
            </a:r>
          </a:p>
          <a:p>
            <a:pPr marL="285750" indent="-285750">
              <a:buFont typeface="Arial" panose="020B0604020202020204" pitchFamily="34" charset="0"/>
              <a:buChar char="•"/>
            </a:pPr>
            <a:r>
              <a:rPr lang="en-US" sz="2200" dirty="0" smtClean="0"/>
              <a:t>Ensure sustainable cultivation</a:t>
            </a:r>
            <a:endParaRPr lang="en-US" sz="2200" dirty="0"/>
          </a:p>
        </p:txBody>
      </p:sp>
      <p:sp>
        <p:nvSpPr>
          <p:cNvPr id="28" name="TextBox 27"/>
          <p:cNvSpPr txBox="1"/>
          <p:nvPr/>
        </p:nvSpPr>
        <p:spPr>
          <a:xfrm>
            <a:off x="8567656" y="3240868"/>
            <a:ext cx="3274031" cy="2462213"/>
          </a:xfrm>
          <a:prstGeom prst="rect">
            <a:avLst/>
          </a:prstGeom>
          <a:noFill/>
        </p:spPr>
        <p:txBody>
          <a:bodyPr wrap="square" rtlCol="0">
            <a:spAutoFit/>
          </a:bodyPr>
          <a:lstStyle/>
          <a:p>
            <a:r>
              <a:rPr lang="en-US" sz="2200" u="sng" dirty="0" smtClean="0"/>
              <a:t>Seaweed Ecosystem Role</a:t>
            </a:r>
          </a:p>
          <a:p>
            <a:r>
              <a:rPr lang="en-US" sz="2200" dirty="0" smtClean="0"/>
              <a:t>Buffer for localized changes in ocean conditions</a:t>
            </a:r>
          </a:p>
          <a:p>
            <a:pPr marL="285750" indent="-285750">
              <a:buFont typeface="Arial" panose="020B0604020202020204" pitchFamily="34" charset="0"/>
              <a:buChar char="•"/>
            </a:pPr>
            <a:r>
              <a:rPr lang="en-US" sz="2200" dirty="0" smtClean="0"/>
              <a:t>Ocean acidification</a:t>
            </a:r>
          </a:p>
          <a:p>
            <a:pPr marL="285750" indent="-285750">
              <a:buFont typeface="Arial" panose="020B0604020202020204" pitchFamily="34" charset="0"/>
              <a:buChar char="•"/>
            </a:pPr>
            <a:r>
              <a:rPr lang="en-US" sz="2200" dirty="0" smtClean="0"/>
              <a:t>Eutrophication</a:t>
            </a:r>
          </a:p>
          <a:p>
            <a:pPr marL="285750" indent="-285750">
              <a:buFont typeface="Arial" panose="020B0604020202020204" pitchFamily="34" charset="0"/>
              <a:buChar char="•"/>
            </a:pPr>
            <a:r>
              <a:rPr lang="en-US" sz="2200" dirty="0" smtClean="0"/>
              <a:t>Hypoxia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4" y="1149456"/>
            <a:ext cx="8209866" cy="5463666"/>
          </a:xfrm>
          <a:prstGeom prst="rect">
            <a:avLst/>
          </a:prstGeom>
        </p:spPr>
      </p:pic>
    </p:spTree>
    <p:extLst>
      <p:ext uri="{BB962C8B-B14F-4D97-AF65-F5344CB8AC3E}">
        <p14:creationId xmlns:p14="http://schemas.microsoft.com/office/powerpoint/2010/main" val="928649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6" name="TextBox 35"/>
          <p:cNvSpPr txBox="1"/>
          <p:nvPr/>
        </p:nvSpPr>
        <p:spPr>
          <a:xfrm>
            <a:off x="61174" y="3037115"/>
            <a:ext cx="3505201" cy="34507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426" r="11562" b="3991"/>
          <a:stretch/>
        </p:blipFill>
        <p:spPr>
          <a:xfrm>
            <a:off x="0" y="-1008573"/>
            <a:ext cx="12192000" cy="8228523"/>
          </a:xfrm>
          <a:prstGeom prst="rect">
            <a:avLst/>
          </a:prstGeom>
        </p:spPr>
      </p:pic>
      <p:sp>
        <p:nvSpPr>
          <p:cNvPr id="7" name="Shape 197"/>
          <p:cNvSpPr txBox="1">
            <a:spLocks/>
          </p:cNvSpPr>
          <p:nvPr/>
        </p:nvSpPr>
        <p:spPr>
          <a:xfrm>
            <a:off x="168755" y="1128158"/>
            <a:ext cx="9098075" cy="5600188"/>
          </a:xfrm>
          <a:prstGeom prst="rect">
            <a:avLst/>
          </a:prstGeom>
          <a:solidFill>
            <a:schemeClr val="bg1">
              <a:lumMod val="95000"/>
              <a:alpha val="81000"/>
            </a:schemeClr>
          </a:solidFill>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defRPr/>
            </a:pPr>
            <a:r>
              <a:rPr lang="en-US" dirty="0" smtClean="0">
                <a:solidFill>
                  <a:prstClr val="black"/>
                </a:solidFill>
                <a:latin typeface="Calibri" panose="020F0502020204030204"/>
              </a:rPr>
              <a:t>Seaweed has many environmental and health benefits when sited locally</a:t>
            </a:r>
          </a:p>
          <a:p>
            <a:pPr marL="0" indent="0">
              <a:spcBef>
                <a:spcPts val="0"/>
              </a:spcBef>
              <a:buNone/>
              <a:defRPr/>
            </a:pPr>
            <a:endParaRPr lang="en-US" dirty="0" smtClean="0">
              <a:solidFill>
                <a:prstClr val="black"/>
              </a:solidFill>
              <a:latin typeface="Calibri" panose="020F0502020204030204"/>
            </a:endParaRPr>
          </a:p>
          <a:p>
            <a:pPr>
              <a:spcBef>
                <a:spcPts val="0"/>
              </a:spcBef>
              <a:defRPr/>
            </a:pPr>
            <a:r>
              <a:rPr lang="en-US" dirty="0" smtClean="0">
                <a:solidFill>
                  <a:prstClr val="black"/>
                </a:solidFill>
                <a:latin typeface="Calibri" panose="020F0502020204030204"/>
              </a:rPr>
              <a:t>Identified candidate species and their appropriate cultivation methods that should be considered when scoping the future of California seaweed aquaculture</a:t>
            </a:r>
          </a:p>
          <a:p>
            <a:pPr marL="0" indent="0">
              <a:spcBef>
                <a:spcPts val="0"/>
              </a:spcBef>
              <a:buNone/>
              <a:defRPr/>
            </a:pPr>
            <a:endParaRPr lang="en-US" dirty="0" smtClean="0">
              <a:solidFill>
                <a:prstClr val="black"/>
              </a:solidFill>
              <a:latin typeface="Calibri" panose="020F0502020204030204"/>
            </a:endParaRPr>
          </a:p>
          <a:p>
            <a:pPr>
              <a:spcBef>
                <a:spcPts val="0"/>
              </a:spcBef>
              <a:defRPr/>
            </a:pPr>
            <a:r>
              <a:rPr lang="en-US" dirty="0" smtClean="0">
                <a:solidFill>
                  <a:prstClr val="black"/>
                </a:solidFill>
                <a:latin typeface="Calibri" panose="020F0502020204030204"/>
              </a:rPr>
              <a:t>These systems can be economically feasible with a transition in the seaweed market</a:t>
            </a:r>
          </a:p>
          <a:p>
            <a:pPr>
              <a:spcBef>
                <a:spcPts val="0"/>
              </a:spcBef>
              <a:defRPr/>
            </a:pPr>
            <a:endParaRPr lang="en-US" dirty="0" smtClean="0">
              <a:solidFill>
                <a:prstClr val="black"/>
              </a:solidFill>
              <a:latin typeface="Calibri" panose="020F0502020204030204"/>
            </a:endParaRPr>
          </a:p>
          <a:p>
            <a:pPr>
              <a:spcBef>
                <a:spcPts val="0"/>
              </a:spcBef>
              <a:defRPr/>
            </a:pPr>
            <a:r>
              <a:rPr lang="en-US" dirty="0" smtClean="0">
                <a:solidFill>
                  <a:prstClr val="black"/>
                </a:solidFill>
                <a:latin typeface="Calibri" panose="020F0502020204030204"/>
              </a:rPr>
              <a:t>Integration with shellfish aquaculture can build momentum in the short term</a:t>
            </a:r>
          </a:p>
          <a:p>
            <a:pPr>
              <a:spcBef>
                <a:spcPts val="0"/>
              </a:spcBef>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p:nvSpPr>
        <p:spPr>
          <a:xfrm>
            <a:off x="61174" y="122959"/>
            <a:ext cx="11938407" cy="769441"/>
          </a:xfrm>
          <a:prstGeom prst="rect">
            <a:avLst/>
          </a:prstGeom>
          <a:solidFill>
            <a:schemeClr val="bg1">
              <a:lumMod val="95000"/>
              <a:alpha val="72000"/>
            </a:schemeClr>
          </a:solidFill>
          <a:ln>
            <a:noFill/>
          </a:ln>
        </p:spPr>
        <p:txBody>
          <a:bodyPr wrap="square" rtlCol="0">
            <a:spAutoFit/>
          </a:bodyPr>
          <a:lstStyle/>
          <a:p>
            <a:r>
              <a:rPr lang="en-US" sz="4400" b="1" dirty="0" smtClean="0"/>
              <a:t>Conclusions</a:t>
            </a:r>
            <a:endParaRPr lang="en-US" sz="4400" b="1" dirty="0"/>
          </a:p>
        </p:txBody>
      </p:sp>
      <p:sp>
        <p:nvSpPr>
          <p:cNvPr id="8" name="Rectangle 7"/>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3283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https://lh6.googleusercontent.com/ZGNQtkVmNIUtCQpaDg1jtJ3xrp5oUDzCAKjGQahTGZIyH6diVNXmFCnfVqgi5NMjqOIS-hat74XAB8wfdeSOXnjOKJDBUI8ZLBrAT1VNNmn2ol3uSIU63yzeXg-zzs5afu-hI3Lxn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069"/>
            <a:ext cx="12192000" cy="813054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1174" y="3037115"/>
            <a:ext cx="3505201" cy="34507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hape 197"/>
          <p:cNvSpPr txBox="1">
            <a:spLocks/>
          </p:cNvSpPr>
          <p:nvPr/>
        </p:nvSpPr>
        <p:spPr>
          <a:xfrm>
            <a:off x="168755" y="1128158"/>
            <a:ext cx="9098075" cy="5600188"/>
          </a:xfrm>
          <a:prstGeom prst="rect">
            <a:avLst/>
          </a:prstGeom>
          <a:solidFill>
            <a:schemeClr val="bg1">
              <a:lumMod val="95000"/>
              <a:alpha val="81000"/>
            </a:schemeClr>
          </a:solidFill>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a:buNone/>
              <a:tabLst/>
              <a:defRPr/>
            </a:pPr>
            <a:r>
              <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rPr>
              <a:t>A special thank you to:</a:t>
            </a:r>
          </a:p>
          <a:p>
            <a:pPr marL="0" marR="0" lvl="0" indent="0" algn="l" defTabSz="914400" rtl="0" eaLnBrk="1" fontAlgn="auto" latinLnBrk="0" hangingPunct="1">
              <a:lnSpc>
                <a:spcPct val="90000"/>
              </a:lnSpc>
              <a:spcBef>
                <a:spcPts val="0"/>
              </a:spcBef>
              <a:spcAft>
                <a:spcPts val="0"/>
              </a:spcAft>
              <a:buClrTx/>
              <a:buSzTx/>
              <a:buFont typeface="Arial"/>
              <a:buNone/>
              <a:tabLst/>
              <a:defRPr/>
            </a:pPr>
            <a:endPar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a:spcBef>
                <a:spcPts val="0"/>
              </a:spcBef>
              <a:defRPr/>
            </a:pPr>
            <a:r>
              <a:rPr lang="en-US" dirty="0" smtClean="0">
                <a:solidFill>
                  <a:prstClr val="black"/>
                </a:solidFill>
                <a:latin typeface="Calibri" panose="020F0502020204030204"/>
              </a:rPr>
              <a:t>Hunter </a:t>
            </a:r>
            <a:r>
              <a:rPr lang="en-US" dirty="0" err="1" smtClean="0">
                <a:solidFill>
                  <a:prstClr val="black"/>
                </a:solidFill>
                <a:latin typeface="Calibri" panose="020F0502020204030204"/>
              </a:rPr>
              <a:t>Lenihan</a:t>
            </a:r>
            <a:r>
              <a:rPr lang="en-US" dirty="0" smtClean="0">
                <a:solidFill>
                  <a:prstClr val="black"/>
                </a:solidFill>
                <a:latin typeface="Calibri" panose="020F0502020204030204"/>
              </a:rPr>
              <a:t>, Advisor</a:t>
            </a:r>
          </a:p>
          <a:p>
            <a:pPr>
              <a:spcBef>
                <a:spcPts val="0"/>
              </a:spcBef>
              <a:defRPr/>
            </a:pPr>
            <a:r>
              <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rPr>
              <a:t>Bernard</a:t>
            </a:r>
            <a:r>
              <a:rPr kumimoji="0" lang="en-US" sz="2800" b="0" i="0" u="none" strike="noStrike" kern="1200" cap="none" spc="0" normalizeH="0" noProof="0" dirty="0" smtClean="0">
                <a:ln>
                  <a:noFill/>
                </a:ln>
                <a:solidFill>
                  <a:prstClr val="black"/>
                </a:solidFill>
                <a:effectLst/>
                <a:uLnTx/>
                <a:uFillTx/>
                <a:latin typeface="Calibri" panose="020F0502020204030204"/>
                <a:ea typeface="+mn-ea"/>
                <a:cs typeface="+mn-cs"/>
              </a:rPr>
              <a:t> Friedman, Client, Santa Barbara </a:t>
            </a:r>
            <a:r>
              <a:rPr kumimoji="0" lang="en-US" sz="2800" b="0" i="0" u="none" strike="noStrike" kern="1200" cap="none" spc="0" normalizeH="0" noProof="0" dirty="0" err="1" smtClean="0">
                <a:ln>
                  <a:noFill/>
                </a:ln>
                <a:solidFill>
                  <a:prstClr val="black"/>
                </a:solidFill>
                <a:effectLst/>
                <a:uLnTx/>
                <a:uFillTx/>
                <a:latin typeface="Calibri" panose="020F0502020204030204"/>
                <a:ea typeface="+mn-ea"/>
                <a:cs typeface="+mn-cs"/>
              </a:rPr>
              <a:t>Mariculture</a:t>
            </a:r>
            <a:endParaRPr kumimoji="0" lang="en-US" sz="2800" b="0" i="0" u="none" strike="noStrike" kern="1200" cap="none" spc="0" normalizeH="0" noProof="0" dirty="0" smtClean="0">
              <a:ln>
                <a:noFill/>
              </a:ln>
              <a:solidFill>
                <a:prstClr val="black"/>
              </a:solidFill>
              <a:effectLst/>
              <a:uLnTx/>
              <a:uFillTx/>
              <a:latin typeface="Calibri" panose="020F0502020204030204"/>
              <a:ea typeface="+mn-ea"/>
              <a:cs typeface="+mn-cs"/>
            </a:endParaRPr>
          </a:p>
          <a:p>
            <a:pPr>
              <a:spcBef>
                <a:spcPts val="0"/>
              </a:spcBef>
              <a:defRPr/>
            </a:pPr>
            <a:r>
              <a:rPr lang="en-US" baseline="0" dirty="0" smtClean="0">
                <a:solidFill>
                  <a:prstClr val="black"/>
                </a:solidFill>
                <a:latin typeface="Calibri" panose="020F0502020204030204"/>
              </a:rPr>
              <a:t>The Sustainable</a:t>
            </a:r>
            <a:r>
              <a:rPr lang="en-US" dirty="0" smtClean="0">
                <a:solidFill>
                  <a:prstClr val="black"/>
                </a:solidFill>
                <a:latin typeface="Calibri" panose="020F0502020204030204"/>
              </a:rPr>
              <a:t> Aquaculture Research Center (SARC), Client</a:t>
            </a:r>
          </a:p>
          <a:p>
            <a:pPr>
              <a:spcBef>
                <a:spcPts val="0"/>
              </a:spcBef>
              <a:defRPr/>
            </a:pPr>
            <a:r>
              <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rPr>
              <a:t>Jessica Couture, PhD Advisor</a:t>
            </a:r>
          </a:p>
          <a:p>
            <a:pPr>
              <a:spcBef>
                <a:spcPts val="0"/>
              </a:spcBef>
              <a:defRPr/>
            </a:pPr>
            <a:r>
              <a:rPr lang="en-US" dirty="0">
                <a:solidFill>
                  <a:prstClr val="black"/>
                </a:solidFill>
              </a:rPr>
              <a:t>Phoebe Racine, </a:t>
            </a:r>
            <a:r>
              <a:rPr lang="en-US" dirty="0" smtClean="0">
                <a:solidFill>
                  <a:prstClr val="black"/>
                </a:solidFill>
              </a:rPr>
              <a:t>SARC</a:t>
            </a:r>
          </a:p>
          <a:p>
            <a:pPr>
              <a:spcBef>
                <a:spcPts val="0"/>
              </a:spcBef>
              <a:defRPr/>
            </a:pPr>
            <a:r>
              <a:rPr lang="en-US" dirty="0" smtClean="0">
                <a:solidFill>
                  <a:prstClr val="black"/>
                </a:solidFill>
              </a:rPr>
              <a:t>Doug Bush, External Advisor, The Cultured Abalone Farm</a:t>
            </a:r>
          </a:p>
          <a:p>
            <a:pPr>
              <a:spcBef>
                <a:spcPts val="0"/>
              </a:spcBef>
              <a:defRPr/>
            </a:pPr>
            <a:r>
              <a:rPr lang="en-US" dirty="0" smtClean="0">
                <a:solidFill>
                  <a:prstClr val="black"/>
                </a:solidFill>
              </a:rPr>
              <a:t>Norah Eddy, External Advisor, Salty Girl Seafood</a:t>
            </a:r>
          </a:p>
          <a:p>
            <a:pPr>
              <a:spcBef>
                <a:spcPts val="0"/>
              </a:spcBef>
              <a:defRPr/>
            </a:pPr>
            <a:endParaRPr lang="en-US" dirty="0">
              <a:solidFill>
                <a:prstClr val="black"/>
              </a:solidFill>
            </a:endParaRPr>
          </a:p>
          <a:p>
            <a:pPr marL="0" indent="0">
              <a:spcBef>
                <a:spcPts val="0"/>
              </a:spcBef>
              <a:buNone/>
              <a:defRPr/>
            </a:pPr>
            <a:r>
              <a:rPr lang="en-US" dirty="0" smtClean="0">
                <a:solidFill>
                  <a:prstClr val="black"/>
                </a:solidFill>
              </a:rPr>
              <a:t>We’d also like to thank the following experts:</a:t>
            </a:r>
          </a:p>
          <a:p>
            <a:pPr>
              <a:spcBef>
                <a:spcPts val="0"/>
              </a:spcBef>
              <a:defRPr/>
            </a:pPr>
            <a:r>
              <a:rPr lang="en-US" sz="1800" dirty="0" smtClean="0">
                <a:solidFill>
                  <a:prstClr val="black"/>
                </a:solidFill>
              </a:rPr>
              <a:t>Dan Marquez, Dr. Michael Friedlander, Dr. John Corbin, Dan Reed, Peter Fischer, Randy Lovell,  J. Robert </a:t>
            </a:r>
            <a:r>
              <a:rPr lang="en-US" sz="1800" dirty="0" err="1" smtClean="0">
                <a:solidFill>
                  <a:prstClr val="black"/>
                </a:solidFill>
              </a:rPr>
              <a:t>Waaland</a:t>
            </a:r>
            <a:r>
              <a:rPr lang="en-US" sz="1800" dirty="0" smtClean="0">
                <a:solidFill>
                  <a:prstClr val="black"/>
                </a:solidFill>
              </a:rPr>
              <a:t> </a:t>
            </a:r>
          </a:p>
          <a:p>
            <a:pPr>
              <a:spcBef>
                <a:spcPts val="0"/>
              </a:spcBef>
              <a:defRPr/>
            </a:pPr>
            <a:endParaRPr lang="en-US" sz="1800" dirty="0">
              <a:solidFill>
                <a:prstClr val="black"/>
              </a:solidFill>
            </a:endParaRPr>
          </a:p>
          <a:p>
            <a:pPr>
              <a:spcBef>
                <a:spcPts val="0"/>
              </a:spcBef>
              <a:defRPr/>
            </a:pPr>
            <a:r>
              <a:rPr lang="en-US" dirty="0" smtClean="0">
                <a:solidFill>
                  <a:prstClr val="black"/>
                </a:solidFill>
              </a:rPr>
              <a:t>Additional thank you to: </a:t>
            </a:r>
            <a:r>
              <a:rPr lang="en-US" sz="1800" dirty="0" err="1" smtClean="0">
                <a:solidFill>
                  <a:prstClr val="black"/>
                </a:solidFill>
              </a:rPr>
              <a:t>Sutara</a:t>
            </a:r>
            <a:r>
              <a:rPr lang="en-US" sz="1800" dirty="0" smtClean="0">
                <a:solidFill>
                  <a:prstClr val="black"/>
                </a:solidFill>
              </a:rPr>
              <a:t>, SARC, Intern </a:t>
            </a:r>
            <a:endParaRPr lang="en-US" sz="1800" dirty="0">
              <a:solidFill>
                <a:prstClr val="black"/>
              </a:solidFill>
            </a:endParaRPr>
          </a:p>
          <a:p>
            <a:pPr>
              <a:spcBef>
                <a:spcPts val="0"/>
              </a:spcBef>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p:nvSpPr>
        <p:spPr>
          <a:xfrm>
            <a:off x="61174" y="122959"/>
            <a:ext cx="11938407" cy="769441"/>
          </a:xfrm>
          <a:prstGeom prst="rect">
            <a:avLst/>
          </a:prstGeom>
          <a:solidFill>
            <a:schemeClr val="bg1">
              <a:lumMod val="95000"/>
              <a:alpha val="72000"/>
            </a:schemeClr>
          </a:solidFill>
          <a:ln>
            <a:noFill/>
          </a:ln>
        </p:spPr>
        <p:txBody>
          <a:bodyPr wrap="square" rtlCol="0">
            <a:spAutoFit/>
          </a:bodyPr>
          <a:lstStyle/>
          <a:p>
            <a:r>
              <a:rPr lang="en-US" sz="4400" b="1" dirty="0" smtClean="0"/>
              <a:t>Acknowledgements</a:t>
            </a:r>
            <a:endParaRPr lang="en-US" sz="4400" b="1" dirty="0"/>
          </a:p>
        </p:txBody>
      </p:sp>
      <p:sp>
        <p:nvSpPr>
          <p:cNvPr id="8" name="Rectangle 7"/>
          <p:cNvSpPr/>
          <p:nvPr/>
        </p:nvSpPr>
        <p:spPr>
          <a:xfrm>
            <a:off x="168755" y="818865"/>
            <a:ext cx="11534203" cy="84649"/>
          </a:xfrm>
          <a:prstGeom prst="rect">
            <a:avLst/>
          </a:prstGeom>
          <a:solidFill>
            <a:srgbClr val="59C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35593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6" name="TextBox 35"/>
          <p:cNvSpPr txBox="1"/>
          <p:nvPr/>
        </p:nvSpPr>
        <p:spPr>
          <a:xfrm>
            <a:off x="61174" y="3037115"/>
            <a:ext cx="3505201" cy="34507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https://lh3.googleusercontent.com/MwQuT2t11lpDZrilnu0wBM3GmFodyjY1I7vf6P3eWd3Qfdtw_2X9NwRbhF7miA-9PfIHF9BWUmIZX1-EIZLw6K4JWHrgJoU-BEVOk2wXP2t2ciqs3sAdwSh4taWxtmvOxeVrhPVRF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8" y="0"/>
            <a:ext cx="12404568" cy="82722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2567" y="2088107"/>
            <a:ext cx="12404568" cy="2988860"/>
          </a:xfrm>
          <a:prstGeom prst="rect">
            <a:avLst/>
          </a:prstGeom>
          <a:solidFill>
            <a:srgbClr val="00206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hape 197"/>
          <p:cNvSpPr txBox="1">
            <a:spLocks/>
          </p:cNvSpPr>
          <p:nvPr/>
        </p:nvSpPr>
        <p:spPr>
          <a:xfrm>
            <a:off x="2909874" y="1921041"/>
            <a:ext cx="6130887" cy="2034804"/>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a:buNone/>
              <a:tabLst/>
              <a:defRPr/>
            </a:pPr>
            <a:r>
              <a:rPr kumimoji="0" lang="en-US" sz="12500" b="1" i="0" u="none" strike="noStrike" kern="1200" cap="none" spc="0" normalizeH="0" baseline="0" noProof="0" dirty="0" smtClean="0">
                <a:ln>
                  <a:noFill/>
                </a:ln>
                <a:solidFill>
                  <a:schemeClr val="bg1">
                    <a:lumMod val="95000"/>
                  </a:schemeClr>
                </a:solidFill>
                <a:effectLst/>
                <a:uLnTx/>
                <a:uFillTx/>
                <a:latin typeface="Calibri" charset="0"/>
                <a:ea typeface="Calibri" charset="0"/>
                <a:cs typeface="Calibri" charset="0"/>
              </a:rPr>
              <a:t>THANK</a:t>
            </a:r>
            <a:r>
              <a:rPr kumimoji="0" lang="en-US" sz="12500" b="1" i="0" u="none" strike="noStrike" kern="1200" cap="none" spc="0" normalizeH="0" baseline="0" noProof="0" dirty="0" smtClean="0">
                <a:ln>
                  <a:noFill/>
                </a:ln>
                <a:solidFill>
                  <a:schemeClr val="bg1">
                    <a:lumMod val="95000"/>
                  </a:schemeClr>
                </a:solidFill>
                <a:effectLst/>
                <a:uLnTx/>
                <a:uFillTx/>
                <a:latin typeface="Century Schoolbook" panose="02040604050505020304" pitchFamily="18" charset="0"/>
              </a:rPr>
              <a:t> </a:t>
            </a:r>
            <a:r>
              <a:rPr kumimoji="0" lang="en-US" sz="12500" b="1" i="0" u="none" strike="noStrike" kern="1200" cap="none" spc="0" normalizeH="0" baseline="0" noProof="0" dirty="0" smtClean="0">
                <a:ln>
                  <a:noFill/>
                </a:ln>
                <a:solidFill>
                  <a:schemeClr val="bg1">
                    <a:lumMod val="95000"/>
                  </a:schemeClr>
                </a:solidFill>
                <a:effectLst/>
                <a:uLnTx/>
                <a:uFillTx/>
                <a:latin typeface="Calibri" charset="0"/>
                <a:ea typeface="Calibri" charset="0"/>
                <a:cs typeface="Calibri" charset="0"/>
              </a:rPr>
              <a:t>YOU</a:t>
            </a:r>
            <a:endParaRPr kumimoji="0" lang="en-US" sz="12500" b="1" i="0" u="none" strike="noStrike" kern="1200" cap="none" spc="0" normalizeH="0" baseline="0" noProof="0" dirty="0">
              <a:ln>
                <a:noFill/>
              </a:ln>
              <a:solidFill>
                <a:schemeClr val="bg1">
                  <a:lumMod val="95000"/>
                </a:schemeClr>
              </a:solidFill>
              <a:effectLst/>
              <a:uLnTx/>
              <a:uFillTx/>
              <a:latin typeface="Calibri" charset="0"/>
              <a:ea typeface="Calibri" charset="0"/>
              <a:cs typeface="Calibri" charset="0"/>
            </a:endParaRPr>
          </a:p>
        </p:txBody>
      </p:sp>
    </p:spTree>
    <p:extLst>
      <p:ext uri="{BB962C8B-B14F-4D97-AF65-F5344CB8AC3E}">
        <p14:creationId xmlns:p14="http://schemas.microsoft.com/office/powerpoint/2010/main" val="29837391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578843" y="1976629"/>
            <a:ext cx="4714026" cy="2554545"/>
          </a:xfrm>
          <a:prstGeom prst="rect">
            <a:avLst/>
          </a:prstGeom>
          <a:noFill/>
          <a:ln>
            <a:noFill/>
          </a:ln>
        </p:spPr>
        <p:txBody>
          <a:bodyPr wrap="square" rtlCol="0">
            <a:spAutoFit/>
          </a:bodyPr>
          <a:lstStyle/>
          <a:p>
            <a:pPr algn="ctr"/>
            <a:r>
              <a:rPr lang="en-US" sz="8000" b="1" dirty="0" smtClean="0">
                <a:latin typeface="Bodoni MT Black" panose="02070A03080606020203" pitchFamily="18" charset="0"/>
              </a:rPr>
              <a:t>Back-up Slides</a:t>
            </a:r>
            <a:endParaRPr lang="en-US" sz="8000" b="1" dirty="0">
              <a:latin typeface="Bodoni MT Black" panose="02070A03080606020203" pitchFamily="18" charset="0"/>
            </a:endParaRPr>
          </a:p>
        </p:txBody>
      </p:sp>
      <p:sp>
        <p:nvSpPr>
          <p:cNvPr id="5" name="Rectangle 4"/>
          <p:cNvSpPr/>
          <p:nvPr/>
        </p:nvSpPr>
        <p:spPr>
          <a:xfrm>
            <a:off x="168755" y="818865"/>
            <a:ext cx="11534203" cy="846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856191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err="1" smtClean="0"/>
              <a:t>Bioeconomic</a:t>
            </a:r>
            <a:r>
              <a:rPr lang="en-US" sz="4400" b="1" dirty="0" smtClean="0"/>
              <a:t> Model: Break Even Prices</a:t>
            </a:r>
            <a:endParaRPr lang="en-US" sz="4400" b="1" dirty="0"/>
          </a:p>
        </p:txBody>
      </p:sp>
      <p:sp>
        <p:nvSpPr>
          <p:cNvPr id="5" name="Rectangle 4"/>
          <p:cNvSpPr/>
          <p:nvPr/>
        </p:nvSpPr>
        <p:spPr>
          <a:xfrm>
            <a:off x="168755" y="818865"/>
            <a:ext cx="11534203" cy="846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3"/>
          <a:stretch>
            <a:fillRect/>
          </a:stretch>
        </p:blipFill>
        <p:spPr>
          <a:xfrm>
            <a:off x="1351297" y="1001485"/>
            <a:ext cx="9213726" cy="5686185"/>
          </a:xfrm>
          <a:prstGeom prst="rect">
            <a:avLst/>
          </a:prstGeom>
        </p:spPr>
      </p:pic>
    </p:spTree>
    <p:extLst>
      <p:ext uri="{BB962C8B-B14F-4D97-AF65-F5344CB8AC3E}">
        <p14:creationId xmlns:p14="http://schemas.microsoft.com/office/powerpoint/2010/main" val="13586711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926" y="572294"/>
            <a:ext cx="7946014" cy="5959511"/>
          </a:xfrm>
        </p:spPr>
      </p:pic>
    </p:spTree>
    <p:extLst>
      <p:ext uri="{BB962C8B-B14F-4D97-AF65-F5344CB8AC3E}">
        <p14:creationId xmlns:p14="http://schemas.microsoft.com/office/powerpoint/2010/main" val="9976436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Cultivation &amp; Hatchery Timeline</a:t>
            </a:r>
            <a:endParaRPr lang="en-US" sz="4400" b="1" dirty="0"/>
          </a:p>
        </p:txBody>
      </p:sp>
      <p:sp>
        <p:nvSpPr>
          <p:cNvPr id="5" name="Rectangle 4"/>
          <p:cNvSpPr/>
          <p:nvPr/>
        </p:nvSpPr>
        <p:spPr>
          <a:xfrm>
            <a:off x="168755" y="818865"/>
            <a:ext cx="11534203" cy="846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pic>
        <p:nvPicPr>
          <p:cNvPr id="6" name="Picture 5"/>
          <p:cNvPicPr/>
          <p:nvPr/>
        </p:nvPicPr>
        <p:blipFill>
          <a:blip r:embed="rId3"/>
          <a:stretch>
            <a:fillRect/>
          </a:stretch>
        </p:blipFill>
        <p:spPr>
          <a:xfrm>
            <a:off x="1083631" y="1090304"/>
            <a:ext cx="9704450" cy="5397582"/>
          </a:xfrm>
          <a:prstGeom prst="rect">
            <a:avLst/>
          </a:prstGeom>
        </p:spPr>
      </p:pic>
    </p:spTree>
    <p:extLst>
      <p:ext uri="{BB962C8B-B14F-4D97-AF65-F5344CB8AC3E}">
        <p14:creationId xmlns:p14="http://schemas.microsoft.com/office/powerpoint/2010/main" val="39993826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Growth &amp; Cultivation Parameters (11)</a:t>
            </a:r>
            <a:endParaRPr lang="en-US" sz="4400" b="1" dirty="0"/>
          </a:p>
        </p:txBody>
      </p:sp>
      <p:sp>
        <p:nvSpPr>
          <p:cNvPr id="5" name="Rectangle 4"/>
          <p:cNvSpPr/>
          <p:nvPr/>
        </p:nvSpPr>
        <p:spPr>
          <a:xfrm>
            <a:off x="168755" y="818865"/>
            <a:ext cx="11534203" cy="846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sp>
        <p:nvSpPr>
          <p:cNvPr id="2" name="TextBox 1"/>
          <p:cNvSpPr txBox="1"/>
          <p:nvPr/>
        </p:nvSpPr>
        <p:spPr>
          <a:xfrm>
            <a:off x="1108953" y="1167319"/>
            <a:ext cx="9358009" cy="5262979"/>
          </a:xfrm>
          <a:prstGeom prst="rect">
            <a:avLst/>
          </a:prstGeom>
          <a:noFill/>
        </p:spPr>
        <p:txBody>
          <a:bodyPr wrap="square" rtlCol="0">
            <a:spAutoFit/>
          </a:bodyPr>
          <a:lstStyle/>
          <a:p>
            <a:pPr marL="285750" indent="-285750" fontAlgn="base">
              <a:buFont typeface="Arial" panose="020B0604020202020204" pitchFamily="34" charset="0"/>
              <a:buChar char="•"/>
            </a:pPr>
            <a:r>
              <a:rPr lang="en-US" sz="2800" dirty="0"/>
              <a:t>Dominant reproductive method: vegetative or reproductive</a:t>
            </a:r>
          </a:p>
          <a:p>
            <a:pPr marL="285750" indent="-285750" fontAlgn="base">
              <a:buFont typeface="Arial" panose="020B0604020202020204" pitchFamily="34" charset="0"/>
              <a:buChar char="•"/>
            </a:pPr>
            <a:r>
              <a:rPr lang="en-US" sz="2800" dirty="0"/>
              <a:t>Common farm cultivation type (that is feasible): longline, net, tank</a:t>
            </a:r>
          </a:p>
          <a:p>
            <a:pPr marL="285750" indent="-285750" fontAlgn="base">
              <a:buFont typeface="Arial" panose="020B0604020202020204" pitchFamily="34" charset="0"/>
              <a:buChar char="•"/>
            </a:pPr>
            <a:r>
              <a:rPr lang="en-US" sz="2800" dirty="0"/>
              <a:t>Smallest unit of farm type</a:t>
            </a:r>
          </a:p>
          <a:p>
            <a:pPr marL="285750" indent="-285750" fontAlgn="base">
              <a:buFont typeface="Arial" panose="020B0604020202020204" pitchFamily="34" charset="0"/>
              <a:buChar char="•"/>
            </a:pPr>
            <a:r>
              <a:rPr lang="en-US" sz="2800" dirty="0"/>
              <a:t>Initial stocking density </a:t>
            </a:r>
          </a:p>
          <a:p>
            <a:pPr marL="285750" indent="-285750" fontAlgn="base">
              <a:buFont typeface="Arial" panose="020B0604020202020204" pitchFamily="34" charset="0"/>
              <a:buChar char="•"/>
            </a:pPr>
            <a:r>
              <a:rPr lang="en-US" sz="2800" dirty="0" smtClean="0"/>
              <a:t>Expected high </a:t>
            </a:r>
            <a:r>
              <a:rPr lang="en-US" sz="2800" dirty="0"/>
              <a:t>growth rate </a:t>
            </a:r>
            <a:endParaRPr lang="en-US" sz="2800" dirty="0" smtClean="0"/>
          </a:p>
          <a:p>
            <a:pPr marL="285750" indent="-285750" fontAlgn="base">
              <a:buFont typeface="Arial" panose="020B0604020202020204" pitchFamily="34" charset="0"/>
              <a:buChar char="•"/>
            </a:pPr>
            <a:r>
              <a:rPr lang="en-US" sz="2800" dirty="0" smtClean="0"/>
              <a:t>Expected low </a:t>
            </a:r>
            <a:r>
              <a:rPr lang="en-US" sz="2800" dirty="0"/>
              <a:t>growth rate </a:t>
            </a:r>
            <a:endParaRPr lang="en-US" sz="2800" dirty="0" smtClean="0"/>
          </a:p>
          <a:p>
            <a:pPr marL="285750" indent="-285750" fontAlgn="base">
              <a:buFont typeface="Arial" panose="020B0604020202020204" pitchFamily="34" charset="0"/>
              <a:buChar char="•"/>
            </a:pPr>
            <a:r>
              <a:rPr lang="en-US" sz="2800" dirty="0" smtClean="0"/>
              <a:t>Common </a:t>
            </a:r>
            <a:r>
              <a:rPr lang="en-US" sz="2800" dirty="0"/>
              <a:t>duration of cultivation period</a:t>
            </a:r>
          </a:p>
          <a:p>
            <a:pPr marL="285750" indent="-285750" fontAlgn="base">
              <a:buFont typeface="Arial" panose="020B0604020202020204" pitchFamily="34" charset="0"/>
              <a:buChar char="•"/>
            </a:pPr>
            <a:r>
              <a:rPr lang="en-US" sz="2800" dirty="0"/>
              <a:t>Common duration of hatchery grow out</a:t>
            </a:r>
          </a:p>
          <a:p>
            <a:pPr marL="285750" indent="-285750" fontAlgn="base">
              <a:buFont typeface="Arial" panose="020B0604020202020204" pitchFamily="34" charset="0"/>
              <a:buChar char="•"/>
            </a:pPr>
            <a:r>
              <a:rPr lang="en-US" sz="2800" dirty="0"/>
              <a:t>Harvest frequency</a:t>
            </a:r>
          </a:p>
          <a:p>
            <a:pPr marL="285750" indent="-285750" fontAlgn="base">
              <a:buFont typeface="Arial" panose="020B0604020202020204" pitchFamily="34" charset="0"/>
              <a:buChar char="•"/>
            </a:pPr>
            <a:r>
              <a:rPr lang="en-US" sz="2800" dirty="0"/>
              <a:t>Reproductive period</a:t>
            </a:r>
          </a:p>
          <a:p>
            <a:pPr marL="285750" indent="-285750" fontAlgn="base">
              <a:buFont typeface="Arial" panose="020B0604020202020204" pitchFamily="34" charset="0"/>
              <a:buChar char="•"/>
            </a:pPr>
            <a:r>
              <a:rPr lang="en-US" sz="2800" dirty="0"/>
              <a:t>Natural peak occurrence</a:t>
            </a:r>
          </a:p>
        </p:txBody>
      </p:sp>
    </p:spTree>
    <p:extLst>
      <p:ext uri="{BB962C8B-B14F-4D97-AF65-F5344CB8AC3E}">
        <p14:creationId xmlns:p14="http://schemas.microsoft.com/office/powerpoint/2010/main" val="35771578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Growth &amp; Cultivation Data Sources</a:t>
            </a:r>
            <a:endParaRPr lang="en-US" sz="4400" b="1" dirty="0"/>
          </a:p>
        </p:txBody>
      </p:sp>
      <p:sp>
        <p:nvSpPr>
          <p:cNvPr id="5" name="Rectangle 4"/>
          <p:cNvSpPr/>
          <p:nvPr/>
        </p:nvSpPr>
        <p:spPr>
          <a:xfrm>
            <a:off x="168755" y="818865"/>
            <a:ext cx="11534203" cy="846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0610871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Back-Up Slides</a:t>
            </a:r>
            <a:endParaRPr lang="en-US" sz="4400" b="1" dirty="0"/>
          </a:p>
        </p:txBody>
      </p:sp>
      <p:sp>
        <p:nvSpPr>
          <p:cNvPr id="5" name="Rectangle 4"/>
          <p:cNvSpPr/>
          <p:nvPr/>
        </p:nvSpPr>
        <p:spPr>
          <a:xfrm>
            <a:off x="168755" y="818865"/>
            <a:ext cx="11534203" cy="846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pic>
        <p:nvPicPr>
          <p:cNvPr id="5123" name="Picture 3" descr="C:\Users\Ian\Documents\github\MusselFlexersBioEconModel\Plots\Pr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55" y="1005113"/>
            <a:ext cx="11534203" cy="5646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6648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Background: Seaweed in California</a:t>
            </a:r>
            <a:endParaRPr lang="en-US" sz="44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52" y="1047741"/>
            <a:ext cx="6380775" cy="5810259"/>
          </a:xfrm>
          <a:prstGeom prst="rect">
            <a:avLst/>
          </a:prstGeom>
        </p:spPr>
      </p:pic>
      <p:sp>
        <p:nvSpPr>
          <p:cNvPr id="7" name="Rectangle 6"/>
          <p:cNvSpPr/>
          <p:nvPr/>
        </p:nvSpPr>
        <p:spPr>
          <a:xfrm>
            <a:off x="168754" y="822234"/>
            <a:ext cx="11534203" cy="84649"/>
          </a:xfrm>
          <a:prstGeom prst="rect">
            <a:avLst/>
          </a:prstGeom>
          <a:solidFill>
            <a:srgbClr val="59C8C9"/>
          </a:solidFill>
          <a:ln>
            <a:solidFill>
              <a:srgbClr val="59C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64945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Back-Up Slides</a:t>
            </a:r>
            <a:endParaRPr lang="en-US" sz="4400" b="1" dirty="0"/>
          </a:p>
        </p:txBody>
      </p:sp>
      <p:sp>
        <p:nvSpPr>
          <p:cNvPr id="5" name="Rectangle 4"/>
          <p:cNvSpPr/>
          <p:nvPr/>
        </p:nvSpPr>
        <p:spPr>
          <a:xfrm>
            <a:off x="168755" y="818865"/>
            <a:ext cx="11534203" cy="846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sp>
        <p:nvSpPr>
          <p:cNvPr id="7" name="Shape 197"/>
          <p:cNvSpPr txBox="1">
            <a:spLocks/>
          </p:cNvSpPr>
          <p:nvPr/>
        </p:nvSpPr>
        <p:spPr>
          <a:xfrm>
            <a:off x="387900" y="1489823"/>
            <a:ext cx="8368200" cy="411232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buFontTx/>
              <a:buChar char="-"/>
            </a:pPr>
            <a:r>
              <a:rPr lang="en-US" sz="1100" dirty="0" smtClean="0"/>
              <a:t>Table or something of growth rates or final yield, harvest frequency</a:t>
            </a:r>
          </a:p>
          <a:p>
            <a:pPr>
              <a:spcBef>
                <a:spcPts val="0"/>
              </a:spcBef>
              <a:buFontTx/>
              <a:buChar char="-"/>
            </a:pPr>
            <a:endParaRPr lang="en-US" sz="1100" dirty="0"/>
          </a:p>
          <a:p>
            <a:r>
              <a:rPr lang="en-US" sz="1100" dirty="0"/>
              <a:t>Initial parameters from papers (11)</a:t>
            </a:r>
          </a:p>
          <a:p>
            <a:pPr fontAlgn="base"/>
            <a:r>
              <a:rPr lang="en-US" sz="1100" dirty="0"/>
              <a:t>Dominant reproductive method: vegetative or reproductive</a:t>
            </a:r>
          </a:p>
          <a:p>
            <a:pPr fontAlgn="base"/>
            <a:r>
              <a:rPr lang="en-US" sz="1100" b="1" dirty="0"/>
              <a:t>Common farm cultivation type (that is feasible): longline, net, </a:t>
            </a:r>
            <a:r>
              <a:rPr lang="en-US" sz="1100" b="1" dirty="0" smtClean="0"/>
              <a:t>tank (logistical farm factor)</a:t>
            </a:r>
            <a:endParaRPr lang="en-US" sz="1100" b="1" dirty="0"/>
          </a:p>
          <a:p>
            <a:pPr fontAlgn="base"/>
            <a:r>
              <a:rPr lang="en-US" sz="1100" b="1" dirty="0"/>
              <a:t>Smallest unit of farm </a:t>
            </a:r>
            <a:r>
              <a:rPr lang="en-US" sz="1100" b="1" dirty="0" smtClean="0"/>
              <a:t>type</a:t>
            </a:r>
            <a:r>
              <a:rPr lang="en-US" sz="1100" b="1" dirty="0"/>
              <a:t> (logistical farm factor)</a:t>
            </a:r>
          </a:p>
          <a:p>
            <a:pPr fontAlgn="base"/>
            <a:r>
              <a:rPr lang="en-US" sz="1100" dirty="0"/>
              <a:t>Initial stocking density </a:t>
            </a:r>
          </a:p>
          <a:p>
            <a:pPr fontAlgn="base"/>
            <a:r>
              <a:rPr lang="en-US" sz="1100" dirty="0"/>
              <a:t>High growth rate (likely in </a:t>
            </a:r>
            <a:r>
              <a:rPr lang="en-US" sz="1100" dirty="0" err="1"/>
              <a:t>soCA</a:t>
            </a:r>
            <a:r>
              <a:rPr lang="en-US" sz="1100" dirty="0"/>
              <a:t>)</a:t>
            </a:r>
          </a:p>
          <a:p>
            <a:pPr fontAlgn="base"/>
            <a:r>
              <a:rPr lang="en-US" sz="1100" dirty="0"/>
              <a:t>Low growth rate (</a:t>
            </a:r>
            <a:r>
              <a:rPr lang="en-US" sz="1100" dirty="0" err="1"/>
              <a:t>likey</a:t>
            </a:r>
            <a:r>
              <a:rPr lang="en-US" sz="1100" dirty="0"/>
              <a:t> in </a:t>
            </a:r>
            <a:r>
              <a:rPr lang="en-US" sz="1100" dirty="0" err="1"/>
              <a:t>soCA</a:t>
            </a:r>
            <a:r>
              <a:rPr lang="en-US" sz="1100" dirty="0"/>
              <a:t>)</a:t>
            </a:r>
          </a:p>
          <a:p>
            <a:pPr fontAlgn="base"/>
            <a:r>
              <a:rPr lang="en-US" sz="1100" b="1" dirty="0"/>
              <a:t>Common duration of cultivation </a:t>
            </a:r>
            <a:r>
              <a:rPr lang="en-US" sz="1100" b="1" dirty="0" smtClean="0"/>
              <a:t>period</a:t>
            </a:r>
            <a:r>
              <a:rPr lang="en-US" sz="1100" b="1" dirty="0"/>
              <a:t> (logistical farm factor)</a:t>
            </a:r>
          </a:p>
          <a:p>
            <a:pPr fontAlgn="base"/>
            <a:r>
              <a:rPr lang="en-US" sz="1100" b="1" dirty="0"/>
              <a:t>Common duration of hatchery grow </a:t>
            </a:r>
            <a:r>
              <a:rPr lang="en-US" sz="1100" b="1" dirty="0" smtClean="0"/>
              <a:t>out</a:t>
            </a:r>
            <a:r>
              <a:rPr lang="en-US" sz="1100" b="1" dirty="0"/>
              <a:t> (logistical farm factor)</a:t>
            </a:r>
          </a:p>
          <a:p>
            <a:pPr fontAlgn="base"/>
            <a:r>
              <a:rPr lang="en-US" sz="1100" b="1" dirty="0"/>
              <a:t>Harvest </a:t>
            </a:r>
            <a:r>
              <a:rPr lang="en-US" sz="1100" b="1" dirty="0" smtClean="0"/>
              <a:t>frequency</a:t>
            </a:r>
            <a:r>
              <a:rPr lang="en-US" sz="1100" b="1" dirty="0"/>
              <a:t> (logistical farm factor)</a:t>
            </a:r>
          </a:p>
          <a:p>
            <a:pPr fontAlgn="base"/>
            <a:r>
              <a:rPr lang="en-US" sz="1100" dirty="0"/>
              <a:t>Reproductive </a:t>
            </a:r>
            <a:r>
              <a:rPr lang="en-US" sz="1100" dirty="0" smtClean="0"/>
              <a:t>period</a:t>
            </a:r>
            <a:endParaRPr lang="en-US" sz="1100" dirty="0"/>
          </a:p>
          <a:p>
            <a:pPr fontAlgn="base"/>
            <a:r>
              <a:rPr lang="en-US" sz="1100" dirty="0"/>
              <a:t>Natural peak occurrence</a:t>
            </a:r>
          </a:p>
          <a:p>
            <a:pPr>
              <a:spcBef>
                <a:spcPts val="0"/>
              </a:spcBef>
              <a:buFontTx/>
              <a:buChar char="-"/>
            </a:pPr>
            <a:endParaRPr lang="en-US" sz="1100" dirty="0" smtClean="0"/>
          </a:p>
        </p:txBody>
      </p:sp>
    </p:spTree>
    <p:extLst>
      <p:ext uri="{BB962C8B-B14F-4D97-AF65-F5344CB8AC3E}">
        <p14:creationId xmlns:p14="http://schemas.microsoft.com/office/powerpoint/2010/main" val="6683116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Back-Up Slides</a:t>
            </a:r>
            <a:endParaRPr lang="en-US" sz="4400" b="1" dirty="0"/>
          </a:p>
        </p:txBody>
      </p:sp>
      <p:sp>
        <p:nvSpPr>
          <p:cNvPr id="5" name="Rectangle 4"/>
          <p:cNvSpPr/>
          <p:nvPr/>
        </p:nvSpPr>
        <p:spPr>
          <a:xfrm>
            <a:off x="168755" y="818865"/>
            <a:ext cx="11534203" cy="846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pic>
        <p:nvPicPr>
          <p:cNvPr id="3074" name="Picture 2" descr="C:\Users\Ian\Documents\github\MusselFlexersBioEconModel\Plots\rotPr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54" y="979714"/>
            <a:ext cx="11534203" cy="5646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373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Back-Up Slides</a:t>
            </a:r>
            <a:endParaRPr lang="en-US" sz="4400" b="1" dirty="0"/>
          </a:p>
        </p:txBody>
      </p:sp>
      <p:sp>
        <p:nvSpPr>
          <p:cNvPr id="5" name="Rectangle 4"/>
          <p:cNvSpPr/>
          <p:nvPr/>
        </p:nvSpPr>
        <p:spPr>
          <a:xfrm>
            <a:off x="168755" y="818865"/>
            <a:ext cx="11534203" cy="846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1174" y="3037115"/>
            <a:ext cx="3505201" cy="3450771"/>
          </a:xfrm>
          <a:prstGeom prst="rect">
            <a:avLst/>
          </a:prstGeom>
          <a:noFill/>
        </p:spPr>
        <p:txBody>
          <a:bodyPr wrap="square" rtlCol="0">
            <a:spAutoFit/>
          </a:bodyPr>
          <a:lstStyle/>
          <a:p>
            <a:endParaRPr lang="en-US" dirty="0"/>
          </a:p>
        </p:txBody>
      </p:sp>
      <p:pic>
        <p:nvPicPr>
          <p:cNvPr id="4098" name="Picture 2" descr="C:\Users\Ian\Documents\github\MusselFlexersBioEconModel\Plots\rotPro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55" y="954313"/>
            <a:ext cx="11534203" cy="5646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3771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a:xfrm>
            <a:off x="838200" y="1690688"/>
            <a:ext cx="10515600" cy="4351338"/>
          </a:xfrm>
        </p:spPr>
        <p:txBody>
          <a:bodyPr/>
          <a:lstStyle/>
          <a:p>
            <a:r>
              <a:rPr lang="en-US" dirty="0" smtClean="0"/>
              <a:t>Current </a:t>
            </a:r>
            <a:r>
              <a:rPr lang="en-US" dirty="0"/>
              <a:t>profit ($/kg) of mussels </a:t>
            </a:r>
          </a:p>
          <a:p>
            <a:r>
              <a:rPr lang="en-US" dirty="0" smtClean="0"/>
              <a:t>Estimate </a:t>
            </a:r>
            <a:r>
              <a:rPr lang="en-US" dirty="0"/>
              <a:t>current seaweed market in CA </a:t>
            </a:r>
          </a:p>
          <a:p>
            <a:pPr lvl="1"/>
            <a:r>
              <a:rPr lang="en-US" dirty="0"/>
              <a:t>Quantity and price ($/kg) aggregated across farm and wild </a:t>
            </a:r>
            <a:r>
              <a:rPr lang="en-US" dirty="0" smtClean="0"/>
              <a:t>harvest</a:t>
            </a:r>
          </a:p>
          <a:p>
            <a:r>
              <a:rPr lang="en-US" dirty="0"/>
              <a:t>Cost ($/kg) for </a:t>
            </a:r>
            <a:r>
              <a:rPr lang="en-US" dirty="0" smtClean="0"/>
              <a:t>seaweed</a:t>
            </a:r>
          </a:p>
          <a:p>
            <a:pPr marL="0" indent="0">
              <a:buNone/>
            </a:pPr>
            <a:endParaRPr lang="en-US" dirty="0" smtClean="0"/>
          </a:p>
          <a:p>
            <a:endParaRPr lang="en-US" dirty="0" smtClean="0"/>
          </a:p>
        </p:txBody>
      </p:sp>
    </p:spTree>
    <p:extLst>
      <p:ext uri="{BB962C8B-B14F-4D97-AF65-F5344CB8AC3E}">
        <p14:creationId xmlns:p14="http://schemas.microsoft.com/office/powerpoint/2010/main" val="5534689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2932" y="0"/>
            <a:ext cx="10515600" cy="1325563"/>
          </a:xfrm>
        </p:spPr>
        <p:txBody>
          <a:bodyPr/>
          <a:lstStyle/>
          <a:p>
            <a:r>
              <a:rPr lang="en-US" dirty="0" smtClean="0"/>
              <a:t>Current Demand for Seaweed</a:t>
            </a:r>
            <a:endParaRPr lang="en-US" dirty="0"/>
          </a:p>
        </p:txBody>
      </p:sp>
      <p:graphicFrame>
        <p:nvGraphicFramePr>
          <p:cNvPr id="4" name="Chart 3"/>
          <p:cNvGraphicFramePr>
            <a:graphicFrameLocks/>
          </p:cNvGraphicFramePr>
          <p:nvPr>
            <p:extLst/>
          </p:nvPr>
        </p:nvGraphicFramePr>
        <p:xfrm>
          <a:off x="1913205" y="1477108"/>
          <a:ext cx="7441809" cy="5022166"/>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4665941" y="1670366"/>
            <a:ext cx="7162474" cy="523220"/>
          </a:xfrm>
          <a:prstGeom prst="rect">
            <a:avLst/>
          </a:prstGeom>
        </p:spPr>
        <p:txBody>
          <a:bodyPr wrap="none">
            <a:spAutoFit/>
          </a:bodyPr>
          <a:lstStyle/>
          <a:p>
            <a:pPr lvl="1"/>
            <a:r>
              <a:rPr lang="en-US" sz="2800" dirty="0"/>
              <a:t>~8022 kg produced annually in CA, at $19/kg</a:t>
            </a:r>
          </a:p>
        </p:txBody>
      </p:sp>
    </p:spTree>
    <p:extLst>
      <p:ext uri="{BB962C8B-B14F-4D97-AF65-F5344CB8AC3E}">
        <p14:creationId xmlns:p14="http://schemas.microsoft.com/office/powerpoint/2010/main" val="286723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019017">
            <a:off x="7324813" y="2821806"/>
            <a:ext cx="3074185" cy="30466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1749" y="2893302"/>
            <a:ext cx="3222044" cy="2955392"/>
          </a:xfrm>
          <a:prstGeom prst="rect">
            <a:avLst/>
          </a:prstGeom>
        </p:spPr>
      </p:pic>
      <p:sp>
        <p:nvSpPr>
          <p:cNvPr id="11" name="TextBox 10"/>
          <p:cNvSpPr txBox="1"/>
          <p:nvPr/>
        </p:nvSpPr>
        <p:spPr>
          <a:xfrm>
            <a:off x="61174" y="122959"/>
            <a:ext cx="11938407" cy="769441"/>
          </a:xfrm>
          <a:prstGeom prst="rect">
            <a:avLst/>
          </a:prstGeom>
          <a:noFill/>
          <a:ln>
            <a:noFill/>
          </a:ln>
        </p:spPr>
        <p:txBody>
          <a:bodyPr wrap="square" rtlCol="0">
            <a:spAutoFit/>
          </a:bodyPr>
          <a:lstStyle/>
          <a:p>
            <a:r>
              <a:rPr lang="en-US" sz="4400" b="1" dirty="0" err="1"/>
              <a:t>Bioeconomic</a:t>
            </a:r>
            <a:r>
              <a:rPr lang="en-US" sz="4400" b="1" dirty="0"/>
              <a:t> Model: </a:t>
            </a:r>
            <a:r>
              <a:rPr lang="en-US" sz="4400" b="1" dirty="0" smtClean="0"/>
              <a:t>Cost Breakdown</a:t>
            </a:r>
            <a:endParaRPr lang="en-US" sz="4400" b="1" dirty="0"/>
          </a:p>
        </p:txBody>
      </p:sp>
      <p:sp>
        <p:nvSpPr>
          <p:cNvPr id="12" name="Rectangle 11"/>
          <p:cNvSpPr/>
          <p:nvPr/>
        </p:nvSpPr>
        <p:spPr>
          <a:xfrm>
            <a:off x="168755" y="818865"/>
            <a:ext cx="11534203" cy="846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1090" y="3528445"/>
            <a:ext cx="2050869" cy="1200329"/>
          </a:xfrm>
          <a:prstGeom prst="rect">
            <a:avLst/>
          </a:prstGeom>
          <a:noFill/>
        </p:spPr>
        <p:txBody>
          <a:bodyPr wrap="square" rtlCol="0">
            <a:spAutoFit/>
          </a:bodyPr>
          <a:lstStyle/>
          <a:p>
            <a:r>
              <a:rPr lang="en-US" b="1" dirty="0" smtClean="0"/>
              <a:t>     Annual Costs</a:t>
            </a:r>
          </a:p>
          <a:p>
            <a:pPr marL="285750" indent="-285750">
              <a:buFont typeface="Arial" charset="0"/>
              <a:buChar char="•"/>
            </a:pPr>
            <a:r>
              <a:rPr lang="en-US" dirty="0" smtClean="0"/>
              <a:t>Annual permits and fees</a:t>
            </a:r>
          </a:p>
          <a:p>
            <a:pPr marL="285750" indent="-285750">
              <a:buFont typeface="Arial" charset="0"/>
              <a:buChar char="•"/>
            </a:pPr>
            <a:r>
              <a:rPr lang="en-US" dirty="0" smtClean="0"/>
              <a:t>Salaried staff</a:t>
            </a:r>
            <a:endParaRPr lang="en-US" dirty="0"/>
          </a:p>
        </p:txBody>
      </p:sp>
      <p:sp>
        <p:nvSpPr>
          <p:cNvPr id="3" name="Oval 2"/>
          <p:cNvSpPr/>
          <p:nvPr/>
        </p:nvSpPr>
        <p:spPr>
          <a:xfrm>
            <a:off x="39101" y="3614999"/>
            <a:ext cx="209006" cy="204652"/>
          </a:xfrm>
          <a:prstGeom prst="ellipse">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59746" y="2575321"/>
            <a:ext cx="209006" cy="204652"/>
          </a:xfrm>
          <a:prstGeom prst="ellipse">
            <a:avLst/>
          </a:prstGeom>
          <a:solidFill>
            <a:srgbClr val="FFC024"/>
          </a:solidFill>
          <a:ln>
            <a:solidFill>
              <a:srgbClr val="FFC0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566911" y="2158953"/>
            <a:ext cx="209006" cy="204652"/>
          </a:xfrm>
          <a:prstGeom prst="ellipse">
            <a:avLst/>
          </a:prstGeom>
          <a:solidFill>
            <a:srgbClr val="4373C4"/>
          </a:solidFill>
          <a:ln>
            <a:solidFill>
              <a:srgbClr val="4373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312374" y="2927962"/>
            <a:ext cx="209006" cy="20465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894113" y="6014433"/>
            <a:ext cx="209006" cy="204652"/>
          </a:xfrm>
          <a:prstGeom prst="ellipse">
            <a:avLst/>
          </a:prstGeom>
          <a:solidFill>
            <a:srgbClr val="ED7C31"/>
          </a:solidFill>
          <a:ln>
            <a:solidFill>
              <a:srgbClr val="ED7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103119" y="5908762"/>
            <a:ext cx="3026230" cy="646331"/>
          </a:xfrm>
          <a:prstGeom prst="rect">
            <a:avLst/>
          </a:prstGeom>
          <a:noFill/>
        </p:spPr>
        <p:txBody>
          <a:bodyPr wrap="square" rtlCol="0">
            <a:spAutoFit/>
          </a:bodyPr>
          <a:lstStyle/>
          <a:p>
            <a:r>
              <a:rPr lang="en-US" b="1" dirty="0" smtClean="0"/>
              <a:t>Fixed Dependent Costs</a:t>
            </a:r>
          </a:p>
          <a:p>
            <a:pPr marL="285750" indent="-285750">
              <a:buFont typeface="Arial" charset="0"/>
              <a:buChar char="•"/>
            </a:pPr>
            <a:r>
              <a:rPr lang="en-US" dirty="0" smtClean="0"/>
              <a:t>Materials cost</a:t>
            </a:r>
            <a:endParaRPr lang="en-US" dirty="0"/>
          </a:p>
        </p:txBody>
      </p:sp>
      <p:sp>
        <p:nvSpPr>
          <p:cNvPr id="15" name="TextBox 14"/>
          <p:cNvSpPr txBox="1"/>
          <p:nvPr/>
        </p:nvSpPr>
        <p:spPr>
          <a:xfrm>
            <a:off x="436939" y="2484360"/>
            <a:ext cx="2738847" cy="923330"/>
          </a:xfrm>
          <a:prstGeom prst="rect">
            <a:avLst/>
          </a:prstGeom>
          <a:noFill/>
        </p:spPr>
        <p:txBody>
          <a:bodyPr wrap="square" rtlCol="0">
            <a:spAutoFit/>
          </a:bodyPr>
          <a:lstStyle/>
          <a:p>
            <a:r>
              <a:rPr lang="en-US" b="1" dirty="0" smtClean="0"/>
              <a:t>Operational Marginal </a:t>
            </a:r>
          </a:p>
          <a:p>
            <a:r>
              <a:rPr lang="en-US" b="1" dirty="0" smtClean="0"/>
              <a:t>Cost</a:t>
            </a:r>
          </a:p>
          <a:p>
            <a:pPr marL="285750" indent="-285750">
              <a:buFont typeface="Arial" charset="0"/>
              <a:buChar char="•"/>
            </a:pPr>
            <a:r>
              <a:rPr lang="en-US" dirty="0" smtClean="0"/>
              <a:t>Stocking cost</a:t>
            </a:r>
            <a:endParaRPr lang="en-US" dirty="0"/>
          </a:p>
        </p:txBody>
      </p:sp>
      <p:sp>
        <p:nvSpPr>
          <p:cNvPr id="16" name="TextBox 15"/>
          <p:cNvSpPr txBox="1"/>
          <p:nvPr/>
        </p:nvSpPr>
        <p:spPr>
          <a:xfrm>
            <a:off x="2775917" y="2006776"/>
            <a:ext cx="2738847" cy="646331"/>
          </a:xfrm>
          <a:prstGeom prst="rect">
            <a:avLst/>
          </a:prstGeom>
          <a:noFill/>
        </p:spPr>
        <p:txBody>
          <a:bodyPr wrap="square" rtlCol="0">
            <a:spAutoFit/>
          </a:bodyPr>
          <a:lstStyle/>
          <a:p>
            <a:r>
              <a:rPr lang="en-US" b="1" dirty="0" smtClean="0"/>
              <a:t>Marginal Labor Cost</a:t>
            </a:r>
          </a:p>
          <a:p>
            <a:pPr marL="285750" indent="-285750">
              <a:buFont typeface="Arial" charset="0"/>
              <a:buChar char="•"/>
            </a:pPr>
            <a:r>
              <a:rPr lang="en-US" dirty="0" smtClean="0"/>
              <a:t>Labor for harvest </a:t>
            </a:r>
            <a:endParaRPr lang="en-US" dirty="0"/>
          </a:p>
        </p:txBody>
      </p:sp>
      <p:sp>
        <p:nvSpPr>
          <p:cNvPr id="17" name="TextBox 16"/>
          <p:cNvSpPr txBox="1"/>
          <p:nvPr/>
        </p:nvSpPr>
        <p:spPr>
          <a:xfrm>
            <a:off x="4497431" y="2834400"/>
            <a:ext cx="2738847" cy="1477328"/>
          </a:xfrm>
          <a:prstGeom prst="rect">
            <a:avLst/>
          </a:prstGeom>
          <a:noFill/>
        </p:spPr>
        <p:txBody>
          <a:bodyPr wrap="square" rtlCol="0">
            <a:spAutoFit/>
          </a:bodyPr>
          <a:lstStyle/>
          <a:p>
            <a:r>
              <a:rPr lang="en-US" b="1" dirty="0" smtClean="0"/>
              <a:t>Fixed Independent Cost</a:t>
            </a:r>
          </a:p>
          <a:p>
            <a:pPr marL="285750" indent="-285750">
              <a:buFont typeface="Arial" charset="0"/>
              <a:buChar char="•"/>
            </a:pPr>
            <a:r>
              <a:rPr lang="en-US" dirty="0" smtClean="0"/>
              <a:t>Initial permitting</a:t>
            </a:r>
          </a:p>
          <a:p>
            <a:pPr marL="285750" indent="-285750">
              <a:buFont typeface="Arial" charset="0"/>
              <a:buChar char="•"/>
            </a:pPr>
            <a:r>
              <a:rPr lang="en-US" dirty="0" smtClean="0"/>
              <a:t>EIR</a:t>
            </a:r>
          </a:p>
          <a:p>
            <a:pPr marL="285750" indent="-285750">
              <a:buFont typeface="Arial" charset="0"/>
              <a:buChar char="•"/>
            </a:pPr>
            <a:r>
              <a:rPr lang="en-US" dirty="0" smtClean="0"/>
              <a:t>Construction cost</a:t>
            </a:r>
          </a:p>
          <a:p>
            <a:pPr marL="285750" indent="-285750">
              <a:buFont typeface="Arial" charset="0"/>
              <a:buChar char="•"/>
            </a:pPr>
            <a:r>
              <a:rPr lang="en-US" dirty="0" smtClean="0"/>
              <a:t>Boat</a:t>
            </a:r>
            <a:endParaRPr lang="en-US" dirty="0"/>
          </a:p>
        </p:txBody>
      </p:sp>
      <p:sp>
        <p:nvSpPr>
          <p:cNvPr id="19" name="TextBox 18"/>
          <p:cNvSpPr txBox="1"/>
          <p:nvPr/>
        </p:nvSpPr>
        <p:spPr>
          <a:xfrm>
            <a:off x="1284804" y="1212583"/>
            <a:ext cx="3595933" cy="553998"/>
          </a:xfrm>
          <a:prstGeom prst="rect">
            <a:avLst/>
          </a:prstGeom>
          <a:noFill/>
        </p:spPr>
        <p:txBody>
          <a:bodyPr wrap="square" rtlCol="0">
            <a:spAutoFit/>
          </a:bodyPr>
          <a:lstStyle/>
          <a:p>
            <a:pPr algn="ctr"/>
            <a:r>
              <a:rPr lang="en-US" sz="3000" b="1" u="sng" smtClean="0"/>
              <a:t>Offshore</a:t>
            </a:r>
            <a:endParaRPr lang="en-US" sz="3000" b="1" u="sng"/>
          </a:p>
        </p:txBody>
      </p:sp>
      <p:sp>
        <p:nvSpPr>
          <p:cNvPr id="20" name="TextBox 19"/>
          <p:cNvSpPr txBox="1"/>
          <p:nvPr/>
        </p:nvSpPr>
        <p:spPr>
          <a:xfrm>
            <a:off x="7233585" y="1189894"/>
            <a:ext cx="3595933" cy="553998"/>
          </a:xfrm>
          <a:prstGeom prst="rect">
            <a:avLst/>
          </a:prstGeom>
          <a:noFill/>
        </p:spPr>
        <p:txBody>
          <a:bodyPr wrap="square" rtlCol="0">
            <a:spAutoFit/>
          </a:bodyPr>
          <a:lstStyle/>
          <a:p>
            <a:pPr algn="ctr"/>
            <a:r>
              <a:rPr lang="en-US" sz="3000" b="1" u="sng" dirty="0" smtClean="0"/>
              <a:t>Onshore</a:t>
            </a:r>
            <a:endParaRPr lang="en-US" sz="3000" b="1" u="sng" dirty="0"/>
          </a:p>
        </p:txBody>
      </p:sp>
      <p:sp>
        <p:nvSpPr>
          <p:cNvPr id="21" name="Oval 20"/>
          <p:cNvSpPr/>
          <p:nvPr/>
        </p:nvSpPr>
        <p:spPr>
          <a:xfrm>
            <a:off x="10109208" y="3143889"/>
            <a:ext cx="209006" cy="20465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261960" y="3053951"/>
            <a:ext cx="2738847" cy="1754326"/>
          </a:xfrm>
          <a:prstGeom prst="rect">
            <a:avLst/>
          </a:prstGeom>
          <a:noFill/>
        </p:spPr>
        <p:txBody>
          <a:bodyPr wrap="square" rtlCol="0">
            <a:spAutoFit/>
          </a:bodyPr>
          <a:lstStyle/>
          <a:p>
            <a:r>
              <a:rPr lang="en-US" b="1" dirty="0" smtClean="0"/>
              <a:t>Fixed Independent </a:t>
            </a:r>
          </a:p>
          <a:p>
            <a:r>
              <a:rPr lang="en-US" b="1" dirty="0" smtClean="0"/>
              <a:t>Cost</a:t>
            </a:r>
          </a:p>
          <a:p>
            <a:pPr marL="285750" indent="-285750">
              <a:buFont typeface="Arial" charset="0"/>
              <a:buChar char="•"/>
            </a:pPr>
            <a:r>
              <a:rPr lang="en-US" dirty="0" smtClean="0"/>
              <a:t>Initial </a:t>
            </a:r>
          </a:p>
          <a:p>
            <a:r>
              <a:rPr lang="en-US" dirty="0"/>
              <a:t> </a:t>
            </a:r>
            <a:r>
              <a:rPr lang="en-US" dirty="0" smtClean="0"/>
              <a:t>    permitting</a:t>
            </a:r>
          </a:p>
          <a:p>
            <a:pPr marL="285750" indent="-285750">
              <a:buFont typeface="Arial" charset="0"/>
              <a:buChar char="•"/>
            </a:pPr>
            <a:r>
              <a:rPr lang="en-US" dirty="0" smtClean="0"/>
              <a:t>Construction </a:t>
            </a:r>
          </a:p>
          <a:p>
            <a:r>
              <a:rPr lang="en-US" dirty="0" smtClean="0"/>
              <a:t>      cost</a:t>
            </a:r>
          </a:p>
        </p:txBody>
      </p:sp>
      <p:sp>
        <p:nvSpPr>
          <p:cNvPr id="23" name="Oval 22"/>
          <p:cNvSpPr/>
          <p:nvPr/>
        </p:nvSpPr>
        <p:spPr>
          <a:xfrm>
            <a:off x="10231701" y="5055300"/>
            <a:ext cx="209006" cy="204652"/>
          </a:xfrm>
          <a:prstGeom prst="ellipse">
            <a:avLst/>
          </a:prstGeom>
          <a:solidFill>
            <a:srgbClr val="ED7C31"/>
          </a:solidFill>
          <a:ln>
            <a:solidFill>
              <a:srgbClr val="ED7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0440707" y="4949629"/>
            <a:ext cx="3026230" cy="923330"/>
          </a:xfrm>
          <a:prstGeom prst="rect">
            <a:avLst/>
          </a:prstGeom>
          <a:noFill/>
        </p:spPr>
        <p:txBody>
          <a:bodyPr wrap="square" rtlCol="0">
            <a:spAutoFit/>
          </a:bodyPr>
          <a:lstStyle/>
          <a:p>
            <a:r>
              <a:rPr lang="en-US" b="1" dirty="0" smtClean="0"/>
              <a:t>Fixed Dependent </a:t>
            </a:r>
          </a:p>
          <a:p>
            <a:r>
              <a:rPr lang="en-US" b="1" dirty="0" smtClean="0"/>
              <a:t>Costs</a:t>
            </a:r>
          </a:p>
          <a:p>
            <a:pPr marL="285750" indent="-285750">
              <a:buFont typeface="Arial" charset="0"/>
              <a:buChar char="•"/>
            </a:pPr>
            <a:r>
              <a:rPr lang="en-US" dirty="0" smtClean="0"/>
              <a:t>Materials cost</a:t>
            </a:r>
            <a:endParaRPr lang="en-US" dirty="0"/>
          </a:p>
        </p:txBody>
      </p:sp>
      <p:sp>
        <p:nvSpPr>
          <p:cNvPr id="27" name="Oval 26"/>
          <p:cNvSpPr/>
          <p:nvPr/>
        </p:nvSpPr>
        <p:spPr>
          <a:xfrm>
            <a:off x="7510568" y="2427903"/>
            <a:ext cx="209006" cy="204652"/>
          </a:xfrm>
          <a:prstGeom prst="ellipse">
            <a:avLst/>
          </a:prstGeom>
          <a:solidFill>
            <a:srgbClr val="4373C4"/>
          </a:solidFill>
          <a:ln>
            <a:solidFill>
              <a:srgbClr val="4373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7719574" y="2275726"/>
            <a:ext cx="2738847" cy="646331"/>
          </a:xfrm>
          <a:prstGeom prst="rect">
            <a:avLst/>
          </a:prstGeom>
          <a:noFill/>
        </p:spPr>
        <p:txBody>
          <a:bodyPr wrap="square" rtlCol="0">
            <a:spAutoFit/>
          </a:bodyPr>
          <a:lstStyle/>
          <a:p>
            <a:r>
              <a:rPr lang="en-US" b="1" dirty="0" smtClean="0"/>
              <a:t>Marginal Labor Cost</a:t>
            </a:r>
          </a:p>
          <a:p>
            <a:pPr marL="285750" indent="-285750">
              <a:buFont typeface="Arial" charset="0"/>
              <a:buChar char="•"/>
            </a:pPr>
            <a:r>
              <a:rPr lang="en-US" dirty="0" smtClean="0"/>
              <a:t>Labor for harvest </a:t>
            </a:r>
            <a:endParaRPr lang="en-US" dirty="0"/>
          </a:p>
        </p:txBody>
      </p:sp>
      <p:sp>
        <p:nvSpPr>
          <p:cNvPr id="29" name="Oval 28"/>
          <p:cNvSpPr/>
          <p:nvPr/>
        </p:nvSpPr>
        <p:spPr>
          <a:xfrm>
            <a:off x="7994927" y="5655094"/>
            <a:ext cx="209006" cy="204652"/>
          </a:xfrm>
          <a:prstGeom prst="ellipse">
            <a:avLst/>
          </a:prstGeom>
          <a:solidFill>
            <a:srgbClr val="FFC024"/>
          </a:solidFill>
          <a:ln>
            <a:solidFill>
              <a:srgbClr val="FFC0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864162" y="5552768"/>
            <a:ext cx="2738847" cy="1200329"/>
          </a:xfrm>
          <a:prstGeom prst="rect">
            <a:avLst/>
          </a:prstGeom>
          <a:noFill/>
        </p:spPr>
        <p:txBody>
          <a:bodyPr wrap="square" rtlCol="0">
            <a:spAutoFit/>
          </a:bodyPr>
          <a:lstStyle/>
          <a:p>
            <a:r>
              <a:rPr lang="en-US" b="1" dirty="0" smtClean="0"/>
              <a:t>Operational Marginal </a:t>
            </a:r>
          </a:p>
          <a:p>
            <a:r>
              <a:rPr lang="en-US" b="1" dirty="0" smtClean="0"/>
              <a:t>Cost</a:t>
            </a:r>
          </a:p>
          <a:p>
            <a:pPr marL="285750" indent="-285750">
              <a:buFont typeface="Arial" charset="0"/>
              <a:buChar char="•"/>
            </a:pPr>
            <a:r>
              <a:rPr lang="en-US" dirty="0" smtClean="0"/>
              <a:t>Stocking cost</a:t>
            </a:r>
          </a:p>
          <a:p>
            <a:pPr marL="285750" indent="-285750">
              <a:buFont typeface="Arial" charset="0"/>
              <a:buChar char="•"/>
            </a:pPr>
            <a:r>
              <a:rPr lang="en-US" dirty="0" smtClean="0"/>
              <a:t>Annual lease</a:t>
            </a:r>
            <a:endParaRPr lang="en-US" dirty="0"/>
          </a:p>
        </p:txBody>
      </p:sp>
      <p:sp>
        <p:nvSpPr>
          <p:cNvPr id="31" name="TextBox 30"/>
          <p:cNvSpPr txBox="1"/>
          <p:nvPr/>
        </p:nvSpPr>
        <p:spPr>
          <a:xfrm>
            <a:off x="8778649" y="5753998"/>
            <a:ext cx="2050869" cy="646331"/>
          </a:xfrm>
          <a:prstGeom prst="rect">
            <a:avLst/>
          </a:prstGeom>
          <a:noFill/>
        </p:spPr>
        <p:txBody>
          <a:bodyPr wrap="square" rtlCol="0">
            <a:spAutoFit/>
          </a:bodyPr>
          <a:lstStyle/>
          <a:p>
            <a:r>
              <a:rPr lang="en-US" b="1" dirty="0" smtClean="0"/>
              <a:t>     Annual Costs</a:t>
            </a:r>
          </a:p>
          <a:p>
            <a:pPr marL="285750" indent="-285750">
              <a:buFont typeface="Arial" charset="0"/>
              <a:buChar char="•"/>
            </a:pPr>
            <a:r>
              <a:rPr lang="en-US" dirty="0" smtClean="0"/>
              <a:t>Salaried staff</a:t>
            </a:r>
            <a:endParaRPr lang="en-US" dirty="0"/>
          </a:p>
        </p:txBody>
      </p:sp>
      <p:sp>
        <p:nvSpPr>
          <p:cNvPr id="32" name="Oval 31"/>
          <p:cNvSpPr/>
          <p:nvPr/>
        </p:nvSpPr>
        <p:spPr>
          <a:xfrm>
            <a:off x="8888840" y="5840552"/>
            <a:ext cx="209006" cy="204652"/>
          </a:xfrm>
          <a:prstGeom prst="ellipse">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5202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0999" y="685800"/>
            <a:ext cx="9463783" cy="5840506"/>
          </a:xfrm>
          <a:prstGeom prst="rect">
            <a:avLst/>
          </a:prstGeom>
        </p:spPr>
      </p:pic>
    </p:spTree>
    <p:extLst>
      <p:ext uri="{BB962C8B-B14F-4D97-AF65-F5344CB8AC3E}">
        <p14:creationId xmlns:p14="http://schemas.microsoft.com/office/powerpoint/2010/main" val="35501037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488" y="0"/>
            <a:ext cx="7530816" cy="7509186"/>
          </a:xfrm>
          <a:prstGeom prst="rect">
            <a:avLst/>
          </a:prstGeom>
        </p:spPr>
      </p:pic>
    </p:spTree>
    <p:extLst>
      <p:ext uri="{BB962C8B-B14F-4D97-AF65-F5344CB8AC3E}">
        <p14:creationId xmlns:p14="http://schemas.microsoft.com/office/powerpoint/2010/main" val="12593089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lh6.googleusercontent.com/vxwkLVLUhQaweo_yuDiuTCIjToaFqH6e092rekUsgfCMrnsF3Pa2HOpWPH0LpXIpY8bskx6T5sqS-fFvxOXqJPOLM1tb7zJYtk2UbKDwIkur--GASaqoNCm2LZBCM28fB43DW-zhUW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930" y="1452881"/>
            <a:ext cx="9219948" cy="521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8059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61174" y="123207"/>
            <a:ext cx="11938407" cy="769441"/>
          </a:xfrm>
          <a:prstGeom prst="rect">
            <a:avLst/>
          </a:prstGeom>
          <a:noFill/>
          <a:ln>
            <a:noFill/>
          </a:ln>
        </p:spPr>
        <p:txBody>
          <a:bodyPr wrap="square" rtlCol="0">
            <a:spAutoFit/>
          </a:bodyPr>
          <a:lstStyle/>
          <a:p>
            <a:r>
              <a:rPr lang="en-US" sz="4400" b="1" dirty="0" smtClean="0"/>
              <a:t>Identify Species: Local Food Market</a:t>
            </a:r>
            <a:endParaRPr lang="en-US" sz="4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6717" y="4877489"/>
            <a:ext cx="1676241" cy="1414195"/>
          </a:xfrm>
          <a:prstGeom prst="rect">
            <a:avLst/>
          </a:prstGeom>
          <a:ln w="3175" cap="sq">
            <a:solidFill>
              <a:srgbClr val="000000"/>
            </a:solidFill>
            <a:miter lim="800000"/>
          </a:ln>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732" y="3090838"/>
            <a:ext cx="1950092" cy="1223697"/>
          </a:xfrm>
          <a:prstGeom prst="rect">
            <a:avLst/>
          </a:prstGeom>
          <a:ln w="3175" cap="sq">
            <a:solidFill>
              <a:srgbClr val="000000"/>
            </a:solidFill>
            <a:miter lim="800000"/>
          </a:ln>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2814" y="1022812"/>
            <a:ext cx="1624049" cy="1480559"/>
          </a:xfrm>
          <a:prstGeom prst="rect">
            <a:avLst/>
          </a:prstGeom>
          <a:ln w="3175" cap="sq">
            <a:solidFill>
              <a:srgbClr val="000000"/>
            </a:solidFill>
            <a:miter lim="800000"/>
          </a:ln>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3440" y="1239454"/>
            <a:ext cx="1858290" cy="1139487"/>
          </a:xfrm>
          <a:prstGeom prst="rect">
            <a:avLst/>
          </a:prstGeom>
          <a:ln w="3175" cap="sq">
            <a:solidFill>
              <a:srgbClr val="000000"/>
            </a:solidFill>
            <a:miter lim="800000"/>
          </a:ln>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9662" y="3064309"/>
            <a:ext cx="1691845" cy="1265671"/>
          </a:xfrm>
          <a:prstGeom prst="rect">
            <a:avLst/>
          </a:prstGeom>
          <a:ln w="3175" cap="sq">
            <a:solidFill>
              <a:srgbClr val="000000"/>
            </a:solidFill>
            <a:miter lim="800000"/>
          </a:ln>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0941" y="5058091"/>
            <a:ext cx="1870388" cy="1243072"/>
          </a:xfrm>
          <a:prstGeom prst="rect">
            <a:avLst/>
          </a:prstGeom>
          <a:ln w="3175" cap="sq">
            <a:solidFill>
              <a:srgbClr val="000000"/>
            </a:solidFill>
            <a:miter lim="800000"/>
          </a:ln>
          <a:effectLst/>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847" y="4016233"/>
            <a:ext cx="1104655" cy="1466800"/>
          </a:xfrm>
          <a:prstGeom prst="rect">
            <a:avLst/>
          </a:prstGeom>
          <a:ln w="3175" cap="sq">
            <a:solidFill>
              <a:srgbClr val="000000"/>
            </a:solidFill>
            <a:miter lim="800000"/>
          </a:ln>
          <a:effectLst/>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30806" y="3090838"/>
            <a:ext cx="1659565" cy="1239142"/>
          </a:xfrm>
          <a:prstGeom prst="rect">
            <a:avLst/>
          </a:prstGeom>
          <a:ln w="3175" cap="sq">
            <a:solidFill>
              <a:srgbClr val="000000"/>
            </a:solidFill>
            <a:miter lim="800000"/>
          </a:ln>
          <a:effectLst/>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62862" y="5098324"/>
            <a:ext cx="2032684" cy="1162605"/>
          </a:xfrm>
          <a:prstGeom prst="rect">
            <a:avLst/>
          </a:prstGeom>
          <a:ln w="3175" cap="sq">
            <a:solidFill>
              <a:srgbClr val="000000"/>
            </a:solidFill>
            <a:miter lim="800000"/>
          </a:ln>
          <a:effectLst/>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07790" y="1239455"/>
            <a:ext cx="1512248" cy="1139486"/>
          </a:xfrm>
          <a:prstGeom prst="rect">
            <a:avLst/>
          </a:prstGeom>
          <a:ln w="3175" cap="sq">
            <a:solidFill>
              <a:srgbClr val="000000"/>
            </a:solidFill>
            <a:miter lim="800000"/>
          </a:ln>
          <a:effectLst/>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7910" y="2000045"/>
            <a:ext cx="1611949" cy="1090793"/>
          </a:xfrm>
          <a:prstGeom prst="rect">
            <a:avLst/>
          </a:prstGeom>
          <a:ln w="3175" cap="sq">
            <a:solidFill>
              <a:srgbClr val="000000"/>
            </a:solidFill>
            <a:miter lim="800000"/>
          </a:ln>
          <a:effectLst/>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06407" y="5050687"/>
            <a:ext cx="1799146" cy="1207481"/>
          </a:xfrm>
          <a:prstGeom prst="rect">
            <a:avLst/>
          </a:prstGeom>
          <a:ln w="3175" cap="sq">
            <a:solidFill>
              <a:srgbClr val="000000"/>
            </a:solidFill>
            <a:miter lim="800000"/>
          </a:ln>
          <a:effectLst/>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41939" y="1239454"/>
            <a:ext cx="1516748" cy="1151551"/>
          </a:xfrm>
          <a:prstGeom prst="rect">
            <a:avLst/>
          </a:prstGeom>
          <a:ln w="3175" cap="sq">
            <a:solidFill>
              <a:srgbClr val="000000"/>
            </a:solidFill>
            <a:miter lim="800000"/>
          </a:ln>
          <a:effectLst/>
        </p:spPr>
      </p:pic>
      <p:pic>
        <p:nvPicPr>
          <p:cNvPr id="17" name="Picture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99400" y="3090838"/>
            <a:ext cx="1559287" cy="1283980"/>
          </a:xfrm>
          <a:prstGeom prst="rect">
            <a:avLst/>
          </a:prstGeom>
          <a:ln w="3175" cap="sq">
            <a:solidFill>
              <a:srgbClr val="000000"/>
            </a:solidFill>
            <a:miter lim="800000"/>
          </a:ln>
          <a:effectLst/>
        </p:spPr>
      </p:pic>
      <p:sp>
        <p:nvSpPr>
          <p:cNvPr id="19" name="TextBox 18"/>
          <p:cNvSpPr txBox="1"/>
          <p:nvPr/>
        </p:nvSpPr>
        <p:spPr>
          <a:xfrm>
            <a:off x="9909732" y="6333705"/>
            <a:ext cx="1973412" cy="461665"/>
          </a:xfrm>
          <a:prstGeom prst="rect">
            <a:avLst/>
          </a:prstGeom>
          <a:noFill/>
        </p:spPr>
        <p:txBody>
          <a:bodyPr wrap="square" rtlCol="0">
            <a:spAutoFit/>
          </a:bodyPr>
          <a:lstStyle/>
          <a:p>
            <a:pPr algn="ctr"/>
            <a:r>
              <a:rPr lang="en-US" sz="1200" i="1" dirty="0" err="1"/>
              <a:t>Pyropia</a:t>
            </a:r>
            <a:r>
              <a:rPr lang="en-US" sz="1200" i="1" dirty="0"/>
              <a:t> </a:t>
            </a:r>
            <a:r>
              <a:rPr lang="en-US" sz="1200" i="1" dirty="0" err="1"/>
              <a:t>perforata</a:t>
            </a:r>
            <a:endParaRPr lang="en-US" sz="1200" i="1" dirty="0"/>
          </a:p>
          <a:p>
            <a:pPr algn="ctr">
              <a:defRPr/>
            </a:pPr>
            <a:r>
              <a:rPr lang="en-US" sz="1200" dirty="0" smtClean="0"/>
              <a:t>(</a:t>
            </a:r>
            <a:r>
              <a:rPr lang="nb-NO" sz="1200" dirty="0"/>
              <a:t>Kim et al., 2017</a:t>
            </a:r>
            <a:r>
              <a:rPr lang="en-US" sz="1200" dirty="0" smtClean="0"/>
              <a:t>)</a:t>
            </a:r>
            <a:endParaRPr lang="en-US" sz="1200" dirty="0"/>
          </a:p>
        </p:txBody>
      </p:sp>
      <p:sp>
        <p:nvSpPr>
          <p:cNvPr id="20" name="TextBox 19"/>
          <p:cNvSpPr txBox="1"/>
          <p:nvPr/>
        </p:nvSpPr>
        <p:spPr>
          <a:xfrm>
            <a:off x="9909732" y="4314535"/>
            <a:ext cx="1973412" cy="461665"/>
          </a:xfrm>
          <a:prstGeom prst="rect">
            <a:avLst/>
          </a:prstGeom>
          <a:noFill/>
        </p:spPr>
        <p:txBody>
          <a:bodyPr wrap="square" rtlCol="0">
            <a:spAutoFit/>
          </a:bodyPr>
          <a:lstStyle/>
          <a:p>
            <a:pPr algn="ctr">
              <a:defRPr/>
            </a:pPr>
            <a:r>
              <a:rPr lang="en-US" sz="1200" i="1" dirty="0" err="1">
                <a:solidFill>
                  <a:schemeClr val="bg2">
                    <a:lumMod val="75000"/>
                  </a:schemeClr>
                </a:solidFill>
              </a:rPr>
              <a:t>Gelidium</a:t>
            </a:r>
            <a:r>
              <a:rPr lang="en-US" sz="1200" i="1" dirty="0">
                <a:solidFill>
                  <a:schemeClr val="bg2">
                    <a:lumMod val="75000"/>
                  </a:schemeClr>
                </a:solidFill>
              </a:rPr>
              <a:t> </a:t>
            </a:r>
            <a:r>
              <a:rPr lang="en-US" sz="1200" i="1" dirty="0" err="1">
                <a:solidFill>
                  <a:schemeClr val="bg2">
                    <a:lumMod val="75000"/>
                  </a:schemeClr>
                </a:solidFill>
              </a:rPr>
              <a:t>robustum</a:t>
            </a:r>
            <a:endParaRPr lang="en-US" sz="1200" i="1" dirty="0">
              <a:solidFill>
                <a:schemeClr val="bg2">
                  <a:lumMod val="75000"/>
                </a:schemeClr>
              </a:solidFill>
            </a:endParaRPr>
          </a:p>
          <a:p>
            <a:pPr algn="ctr">
              <a:defRPr/>
            </a:pPr>
            <a:r>
              <a:rPr lang="en-US" sz="1200" dirty="0" smtClean="0">
                <a:solidFill>
                  <a:schemeClr val="bg2">
                    <a:lumMod val="75000"/>
                  </a:schemeClr>
                </a:solidFill>
              </a:rPr>
              <a:t>(</a:t>
            </a:r>
            <a:r>
              <a:rPr lang="en-US" sz="1200" dirty="0" err="1">
                <a:solidFill>
                  <a:schemeClr val="bg2">
                    <a:lumMod val="75000"/>
                  </a:schemeClr>
                </a:solidFill>
              </a:rPr>
              <a:t>Cremades</a:t>
            </a:r>
            <a:r>
              <a:rPr lang="en-US" sz="1200" dirty="0">
                <a:solidFill>
                  <a:schemeClr val="bg2">
                    <a:lumMod val="75000"/>
                  </a:schemeClr>
                </a:solidFill>
              </a:rPr>
              <a:t>, 2012</a:t>
            </a:r>
            <a:r>
              <a:rPr lang="en-US" sz="1200" dirty="0" smtClean="0">
                <a:solidFill>
                  <a:schemeClr val="bg2">
                    <a:lumMod val="75000"/>
                  </a:schemeClr>
                </a:solidFill>
              </a:rPr>
              <a:t>)</a:t>
            </a:r>
            <a:endParaRPr lang="en-US" sz="1200" dirty="0">
              <a:solidFill>
                <a:schemeClr val="bg2">
                  <a:lumMod val="75000"/>
                </a:schemeClr>
              </a:solidFill>
            </a:endParaRPr>
          </a:p>
        </p:txBody>
      </p:sp>
      <p:sp>
        <p:nvSpPr>
          <p:cNvPr id="21" name="TextBox 20"/>
          <p:cNvSpPr txBox="1"/>
          <p:nvPr/>
        </p:nvSpPr>
        <p:spPr>
          <a:xfrm>
            <a:off x="9878132" y="2535823"/>
            <a:ext cx="1973412" cy="461665"/>
          </a:xfrm>
          <a:prstGeom prst="rect">
            <a:avLst/>
          </a:prstGeom>
          <a:noFill/>
        </p:spPr>
        <p:txBody>
          <a:bodyPr wrap="square" rtlCol="0">
            <a:spAutoFit/>
          </a:bodyPr>
          <a:lstStyle/>
          <a:p>
            <a:pPr algn="ctr">
              <a:defRPr/>
            </a:pPr>
            <a:r>
              <a:rPr lang="en-US" sz="1200" i="1" dirty="0" err="1">
                <a:solidFill>
                  <a:schemeClr val="bg2">
                    <a:lumMod val="75000"/>
                  </a:schemeClr>
                </a:solidFill>
              </a:rPr>
              <a:t>Agardhiella</a:t>
            </a:r>
            <a:r>
              <a:rPr lang="en-US" sz="1200" i="1" dirty="0">
                <a:solidFill>
                  <a:schemeClr val="bg2">
                    <a:lumMod val="75000"/>
                  </a:schemeClr>
                </a:solidFill>
              </a:rPr>
              <a:t> </a:t>
            </a:r>
            <a:r>
              <a:rPr lang="en-US" sz="1200" i="1" dirty="0" err="1" smtClean="0">
                <a:solidFill>
                  <a:schemeClr val="bg2">
                    <a:lumMod val="75000"/>
                  </a:schemeClr>
                </a:solidFill>
              </a:rPr>
              <a:t>coulteri</a:t>
            </a:r>
            <a:endParaRPr lang="en-US" sz="1200" i="1" dirty="0" smtClean="0">
              <a:solidFill>
                <a:schemeClr val="bg2">
                  <a:lumMod val="75000"/>
                </a:schemeClr>
              </a:solidFill>
            </a:endParaRPr>
          </a:p>
          <a:p>
            <a:pPr algn="ctr">
              <a:defRPr/>
            </a:pPr>
            <a:r>
              <a:rPr lang="en-US" sz="1200" dirty="0" smtClean="0">
                <a:solidFill>
                  <a:schemeClr val="bg2">
                    <a:lumMod val="75000"/>
                  </a:schemeClr>
                </a:solidFill>
              </a:rPr>
              <a:t>(</a:t>
            </a:r>
            <a:r>
              <a:rPr lang="en-US" sz="1200" dirty="0">
                <a:solidFill>
                  <a:schemeClr val="bg2">
                    <a:lumMod val="75000"/>
                  </a:schemeClr>
                </a:solidFill>
              </a:rPr>
              <a:t>Acosta-Salmon et al., </a:t>
            </a:r>
            <a:r>
              <a:rPr lang="en-US" sz="1200" dirty="0" smtClean="0">
                <a:solidFill>
                  <a:schemeClr val="bg2">
                    <a:lumMod val="75000"/>
                  </a:schemeClr>
                </a:solidFill>
              </a:rPr>
              <a:t>2009)</a:t>
            </a:r>
            <a:endParaRPr lang="en-US" sz="1200" dirty="0">
              <a:solidFill>
                <a:schemeClr val="bg2">
                  <a:lumMod val="75000"/>
                </a:schemeClr>
              </a:solidFill>
            </a:endParaRPr>
          </a:p>
        </p:txBody>
      </p:sp>
      <p:sp>
        <p:nvSpPr>
          <p:cNvPr id="22" name="TextBox 21"/>
          <p:cNvSpPr txBox="1"/>
          <p:nvPr/>
        </p:nvSpPr>
        <p:spPr>
          <a:xfrm>
            <a:off x="7463440" y="2472232"/>
            <a:ext cx="1973412" cy="461665"/>
          </a:xfrm>
          <a:prstGeom prst="rect">
            <a:avLst/>
          </a:prstGeom>
          <a:noFill/>
        </p:spPr>
        <p:txBody>
          <a:bodyPr wrap="square" rtlCol="0">
            <a:spAutoFit/>
          </a:bodyPr>
          <a:lstStyle/>
          <a:p>
            <a:pPr algn="ctr"/>
            <a:r>
              <a:rPr lang="en-US" sz="1200" i="1" dirty="0" err="1" smtClean="0">
                <a:solidFill>
                  <a:schemeClr val="bg2">
                    <a:lumMod val="75000"/>
                  </a:schemeClr>
                </a:solidFill>
              </a:rPr>
              <a:t>Hypnea</a:t>
            </a:r>
            <a:endParaRPr lang="en-US" sz="1200" i="1" dirty="0">
              <a:solidFill>
                <a:schemeClr val="bg2">
                  <a:lumMod val="75000"/>
                </a:schemeClr>
              </a:solidFill>
            </a:endParaRPr>
          </a:p>
          <a:p>
            <a:pPr algn="ctr">
              <a:defRPr/>
            </a:pPr>
            <a:r>
              <a:rPr lang="en-US" sz="1200" dirty="0" smtClean="0">
                <a:solidFill>
                  <a:schemeClr val="bg2">
                    <a:lumMod val="75000"/>
                  </a:schemeClr>
                </a:solidFill>
              </a:rPr>
              <a:t>(</a:t>
            </a:r>
            <a:r>
              <a:rPr lang="de-DE" sz="1200" dirty="0">
                <a:solidFill>
                  <a:schemeClr val="bg2">
                    <a:lumMod val="75000"/>
                  </a:schemeClr>
                </a:solidFill>
              </a:rPr>
              <a:t>Chen, 2013</a:t>
            </a:r>
            <a:r>
              <a:rPr lang="en-US" sz="1200" dirty="0" smtClean="0">
                <a:solidFill>
                  <a:schemeClr val="bg2">
                    <a:lumMod val="75000"/>
                  </a:schemeClr>
                </a:solidFill>
              </a:rPr>
              <a:t>)</a:t>
            </a:r>
            <a:endParaRPr lang="en-US" sz="1200" dirty="0">
              <a:solidFill>
                <a:schemeClr val="bg2">
                  <a:lumMod val="75000"/>
                </a:schemeClr>
              </a:solidFill>
            </a:endParaRPr>
          </a:p>
        </p:txBody>
      </p:sp>
      <p:sp>
        <p:nvSpPr>
          <p:cNvPr id="23" name="TextBox 22"/>
          <p:cNvSpPr txBox="1"/>
          <p:nvPr/>
        </p:nvSpPr>
        <p:spPr>
          <a:xfrm>
            <a:off x="7376626" y="4350124"/>
            <a:ext cx="2097916" cy="461665"/>
          </a:xfrm>
          <a:prstGeom prst="rect">
            <a:avLst/>
          </a:prstGeom>
          <a:noFill/>
        </p:spPr>
        <p:txBody>
          <a:bodyPr wrap="square" rtlCol="0">
            <a:spAutoFit/>
          </a:bodyPr>
          <a:lstStyle/>
          <a:p>
            <a:pPr algn="ctr"/>
            <a:r>
              <a:rPr lang="en-US" sz="1200" i="1" dirty="0" err="1">
                <a:solidFill>
                  <a:schemeClr val="bg2">
                    <a:lumMod val="75000"/>
                  </a:schemeClr>
                </a:solidFill>
              </a:rPr>
              <a:t>Fucus</a:t>
            </a:r>
            <a:r>
              <a:rPr lang="en-US" sz="1200" i="1" dirty="0">
                <a:solidFill>
                  <a:schemeClr val="bg2">
                    <a:lumMod val="75000"/>
                  </a:schemeClr>
                </a:solidFill>
              </a:rPr>
              <a:t> </a:t>
            </a:r>
            <a:r>
              <a:rPr lang="en-US" sz="1200" i="1" dirty="0" err="1">
                <a:solidFill>
                  <a:schemeClr val="bg2">
                    <a:lumMod val="75000"/>
                  </a:schemeClr>
                </a:solidFill>
              </a:rPr>
              <a:t>gardneri</a:t>
            </a:r>
            <a:endParaRPr lang="en-US" sz="1200" i="1" dirty="0">
              <a:solidFill>
                <a:schemeClr val="bg2">
                  <a:lumMod val="75000"/>
                </a:schemeClr>
              </a:solidFill>
            </a:endParaRPr>
          </a:p>
          <a:p>
            <a:pPr algn="ctr">
              <a:defRPr/>
            </a:pPr>
            <a:r>
              <a:rPr lang="en-US" sz="1200" dirty="0" smtClean="0">
                <a:solidFill>
                  <a:schemeClr val="bg2">
                    <a:lumMod val="75000"/>
                  </a:schemeClr>
                </a:solidFill>
              </a:rPr>
              <a:t>(</a:t>
            </a:r>
            <a:r>
              <a:rPr lang="en-US" sz="1200" dirty="0">
                <a:solidFill>
                  <a:schemeClr val="bg2">
                    <a:lumMod val="75000"/>
                  </a:schemeClr>
                </a:solidFill>
              </a:rPr>
              <a:t>CA </a:t>
            </a:r>
            <a:r>
              <a:rPr lang="en-US" sz="1200" dirty="0" smtClean="0">
                <a:solidFill>
                  <a:schemeClr val="bg2">
                    <a:lumMod val="75000"/>
                  </a:schemeClr>
                </a:solidFill>
              </a:rPr>
              <a:t>DFW, </a:t>
            </a:r>
            <a:r>
              <a:rPr lang="en-US" sz="1200" dirty="0">
                <a:solidFill>
                  <a:schemeClr val="bg2">
                    <a:lumMod val="75000"/>
                  </a:schemeClr>
                </a:solidFill>
              </a:rPr>
              <a:t>2018</a:t>
            </a:r>
            <a:r>
              <a:rPr lang="en-US" sz="1200" dirty="0" smtClean="0">
                <a:solidFill>
                  <a:schemeClr val="bg2">
                    <a:lumMod val="75000"/>
                  </a:schemeClr>
                </a:solidFill>
              </a:rPr>
              <a:t>)</a:t>
            </a:r>
            <a:endParaRPr lang="en-US" sz="1200" dirty="0">
              <a:solidFill>
                <a:schemeClr val="bg2">
                  <a:lumMod val="75000"/>
                </a:schemeClr>
              </a:solidFill>
            </a:endParaRPr>
          </a:p>
        </p:txBody>
      </p:sp>
      <p:sp>
        <p:nvSpPr>
          <p:cNvPr id="24" name="TextBox 23"/>
          <p:cNvSpPr txBox="1"/>
          <p:nvPr/>
        </p:nvSpPr>
        <p:spPr>
          <a:xfrm>
            <a:off x="7530941" y="6333705"/>
            <a:ext cx="1973412" cy="461665"/>
          </a:xfrm>
          <a:prstGeom prst="rect">
            <a:avLst/>
          </a:prstGeom>
          <a:noFill/>
        </p:spPr>
        <p:txBody>
          <a:bodyPr wrap="square" rtlCol="0">
            <a:spAutoFit/>
          </a:bodyPr>
          <a:lstStyle/>
          <a:p>
            <a:pPr algn="ctr"/>
            <a:r>
              <a:rPr lang="en-US" sz="1200" i="1" dirty="0" err="1">
                <a:solidFill>
                  <a:schemeClr val="bg2">
                    <a:lumMod val="75000"/>
                  </a:schemeClr>
                </a:solidFill>
              </a:rPr>
              <a:t>Gigartina</a:t>
            </a:r>
            <a:r>
              <a:rPr lang="en-US" sz="1200" i="1" dirty="0">
                <a:solidFill>
                  <a:schemeClr val="bg2">
                    <a:lumMod val="75000"/>
                  </a:schemeClr>
                </a:solidFill>
              </a:rPr>
              <a:t> </a:t>
            </a:r>
            <a:r>
              <a:rPr lang="en-US" sz="1200" i="1" dirty="0" err="1">
                <a:solidFill>
                  <a:schemeClr val="bg2">
                    <a:lumMod val="75000"/>
                  </a:schemeClr>
                </a:solidFill>
              </a:rPr>
              <a:t>papillata</a:t>
            </a:r>
            <a:endParaRPr lang="en-US" sz="1200" i="1" dirty="0">
              <a:solidFill>
                <a:schemeClr val="bg2">
                  <a:lumMod val="75000"/>
                </a:schemeClr>
              </a:solidFill>
            </a:endParaRPr>
          </a:p>
          <a:p>
            <a:pPr algn="ctr">
              <a:defRPr/>
            </a:pPr>
            <a:r>
              <a:rPr lang="en-US" sz="1200" dirty="0" smtClean="0">
                <a:solidFill>
                  <a:schemeClr val="bg2">
                    <a:lumMod val="75000"/>
                  </a:schemeClr>
                </a:solidFill>
              </a:rPr>
              <a:t>(</a:t>
            </a:r>
            <a:r>
              <a:rPr lang="en-US" sz="1200" dirty="0">
                <a:solidFill>
                  <a:schemeClr val="bg2">
                    <a:lumMod val="75000"/>
                  </a:schemeClr>
                </a:solidFill>
              </a:rPr>
              <a:t>Dawson and Foster, 1982</a:t>
            </a:r>
            <a:r>
              <a:rPr lang="en-US" sz="1200" dirty="0" smtClean="0">
                <a:solidFill>
                  <a:schemeClr val="bg2">
                    <a:lumMod val="75000"/>
                  </a:schemeClr>
                </a:solidFill>
              </a:rPr>
              <a:t>)</a:t>
            </a:r>
            <a:endParaRPr lang="en-US" sz="1200" dirty="0">
              <a:solidFill>
                <a:schemeClr val="bg2">
                  <a:lumMod val="75000"/>
                </a:schemeClr>
              </a:solidFill>
            </a:endParaRPr>
          </a:p>
        </p:txBody>
      </p:sp>
      <p:sp>
        <p:nvSpPr>
          <p:cNvPr id="25" name="TextBox 24"/>
          <p:cNvSpPr txBox="1"/>
          <p:nvPr/>
        </p:nvSpPr>
        <p:spPr>
          <a:xfrm>
            <a:off x="2535184" y="2472230"/>
            <a:ext cx="2130258" cy="461665"/>
          </a:xfrm>
          <a:prstGeom prst="rect">
            <a:avLst/>
          </a:prstGeom>
          <a:noFill/>
        </p:spPr>
        <p:txBody>
          <a:bodyPr wrap="square" rtlCol="0">
            <a:spAutoFit/>
          </a:bodyPr>
          <a:lstStyle/>
          <a:p>
            <a:pPr algn="ctr"/>
            <a:r>
              <a:rPr lang="en-US" sz="1200" i="1" dirty="0" err="1"/>
              <a:t>Ulva</a:t>
            </a:r>
            <a:r>
              <a:rPr lang="en-US" sz="1200" i="1" dirty="0"/>
              <a:t> </a:t>
            </a:r>
            <a:r>
              <a:rPr lang="en-US" sz="1200" i="1" dirty="0" err="1"/>
              <a:t>lactuca</a:t>
            </a:r>
            <a:endParaRPr lang="en-US" sz="1200" i="1" dirty="0"/>
          </a:p>
          <a:p>
            <a:pPr algn="ctr">
              <a:defRPr/>
            </a:pPr>
            <a:r>
              <a:rPr lang="en-US" sz="1200" dirty="0" smtClean="0"/>
              <a:t>(</a:t>
            </a:r>
            <a:r>
              <a:rPr lang="en-US" sz="1200" dirty="0" err="1"/>
              <a:t>Titlyanov</a:t>
            </a:r>
            <a:r>
              <a:rPr lang="en-US" sz="1200" dirty="0"/>
              <a:t> and </a:t>
            </a:r>
            <a:r>
              <a:rPr lang="en-US" sz="1200" dirty="0" err="1"/>
              <a:t>Titlyanova</a:t>
            </a:r>
            <a:r>
              <a:rPr lang="en-US" sz="1200" dirty="0"/>
              <a:t> 2010</a:t>
            </a:r>
            <a:r>
              <a:rPr lang="en-US" sz="1200" dirty="0" smtClean="0"/>
              <a:t>)</a:t>
            </a:r>
            <a:endParaRPr lang="en-US" sz="1200" dirty="0"/>
          </a:p>
        </p:txBody>
      </p:sp>
      <p:sp>
        <p:nvSpPr>
          <p:cNvPr id="26" name="TextBox 25"/>
          <p:cNvSpPr txBox="1"/>
          <p:nvPr/>
        </p:nvSpPr>
        <p:spPr>
          <a:xfrm>
            <a:off x="4925982" y="4366380"/>
            <a:ext cx="2131531" cy="461665"/>
          </a:xfrm>
          <a:prstGeom prst="rect">
            <a:avLst/>
          </a:prstGeom>
          <a:noFill/>
        </p:spPr>
        <p:txBody>
          <a:bodyPr wrap="square" rtlCol="0">
            <a:spAutoFit/>
          </a:bodyPr>
          <a:lstStyle/>
          <a:p>
            <a:pPr algn="ctr"/>
            <a:r>
              <a:rPr lang="en-US" sz="1200" i="1" dirty="0" err="1">
                <a:solidFill>
                  <a:schemeClr val="bg2">
                    <a:lumMod val="75000"/>
                  </a:schemeClr>
                </a:solidFill>
              </a:rPr>
              <a:t>Palmaria</a:t>
            </a:r>
            <a:r>
              <a:rPr lang="en-US" sz="1200" i="1" dirty="0">
                <a:solidFill>
                  <a:schemeClr val="bg2">
                    <a:lumMod val="75000"/>
                  </a:schemeClr>
                </a:solidFill>
              </a:rPr>
              <a:t> </a:t>
            </a:r>
            <a:r>
              <a:rPr lang="en-US" sz="1200" i="1" dirty="0" err="1">
                <a:solidFill>
                  <a:schemeClr val="bg2">
                    <a:lumMod val="75000"/>
                  </a:schemeClr>
                </a:solidFill>
              </a:rPr>
              <a:t>mollis</a:t>
            </a:r>
            <a:r>
              <a:rPr lang="en-US" sz="1200" i="1" dirty="0">
                <a:solidFill>
                  <a:schemeClr val="bg2">
                    <a:lumMod val="75000"/>
                  </a:schemeClr>
                </a:solidFill>
              </a:rPr>
              <a:t>  </a:t>
            </a:r>
            <a:endParaRPr lang="en-US" sz="1200" i="1" dirty="0" smtClean="0">
              <a:solidFill>
                <a:schemeClr val="bg2">
                  <a:lumMod val="75000"/>
                </a:schemeClr>
              </a:solidFill>
            </a:endParaRPr>
          </a:p>
          <a:p>
            <a:pPr algn="ctr"/>
            <a:r>
              <a:rPr lang="en-US" sz="1200" i="1" dirty="0" smtClean="0">
                <a:solidFill>
                  <a:schemeClr val="bg2">
                    <a:lumMod val="75000"/>
                  </a:schemeClr>
                </a:solidFill>
              </a:rPr>
              <a:t>(</a:t>
            </a:r>
            <a:r>
              <a:rPr lang="en-US" sz="1200" dirty="0" smtClean="0">
                <a:solidFill>
                  <a:schemeClr val="bg2">
                    <a:lumMod val="75000"/>
                  </a:schemeClr>
                </a:solidFill>
              </a:rPr>
              <a:t>Abbott </a:t>
            </a:r>
            <a:r>
              <a:rPr lang="en-US" sz="1200" dirty="0">
                <a:solidFill>
                  <a:schemeClr val="bg2">
                    <a:lumMod val="75000"/>
                  </a:schemeClr>
                </a:solidFill>
              </a:rPr>
              <a:t>and </a:t>
            </a:r>
            <a:r>
              <a:rPr lang="en-US" sz="1200" dirty="0" err="1">
                <a:solidFill>
                  <a:schemeClr val="bg2">
                    <a:lumMod val="75000"/>
                  </a:schemeClr>
                </a:solidFill>
              </a:rPr>
              <a:t>Hollenberg</a:t>
            </a:r>
            <a:r>
              <a:rPr lang="en-US" sz="1200" dirty="0">
                <a:solidFill>
                  <a:schemeClr val="bg2">
                    <a:lumMod val="75000"/>
                  </a:schemeClr>
                </a:solidFill>
              </a:rPr>
              <a:t>, </a:t>
            </a:r>
            <a:r>
              <a:rPr lang="en-US" sz="1200" dirty="0" smtClean="0">
                <a:solidFill>
                  <a:schemeClr val="bg2">
                    <a:lumMod val="75000"/>
                  </a:schemeClr>
                </a:solidFill>
              </a:rPr>
              <a:t>1992)</a:t>
            </a:r>
            <a:endParaRPr lang="en-US" sz="1200" dirty="0">
              <a:solidFill>
                <a:schemeClr val="bg2">
                  <a:lumMod val="75000"/>
                </a:schemeClr>
              </a:solidFill>
            </a:endParaRPr>
          </a:p>
        </p:txBody>
      </p:sp>
      <p:sp>
        <p:nvSpPr>
          <p:cNvPr id="27" name="TextBox 26"/>
          <p:cNvSpPr txBox="1"/>
          <p:nvPr/>
        </p:nvSpPr>
        <p:spPr>
          <a:xfrm>
            <a:off x="168755" y="3151722"/>
            <a:ext cx="2130258" cy="646331"/>
          </a:xfrm>
          <a:prstGeom prst="rect">
            <a:avLst/>
          </a:prstGeom>
          <a:noFill/>
        </p:spPr>
        <p:txBody>
          <a:bodyPr wrap="square" rtlCol="0">
            <a:spAutoFit/>
          </a:bodyPr>
          <a:lstStyle/>
          <a:p>
            <a:pPr algn="ctr"/>
            <a:r>
              <a:rPr lang="en-US" sz="1200" i="1" dirty="0" err="1" smtClean="0">
                <a:solidFill>
                  <a:schemeClr val="bg2">
                    <a:lumMod val="75000"/>
                  </a:schemeClr>
                </a:solidFill>
              </a:rPr>
              <a:t>Chondracanthus</a:t>
            </a:r>
            <a:r>
              <a:rPr lang="en-US" sz="1200" i="1" dirty="0" smtClean="0">
                <a:solidFill>
                  <a:schemeClr val="bg2">
                    <a:lumMod val="75000"/>
                  </a:schemeClr>
                </a:solidFill>
              </a:rPr>
              <a:t> </a:t>
            </a:r>
            <a:r>
              <a:rPr lang="en-US" sz="1200" i="1" dirty="0" err="1">
                <a:solidFill>
                  <a:schemeClr val="bg2">
                    <a:lumMod val="75000"/>
                  </a:schemeClr>
                </a:solidFill>
              </a:rPr>
              <a:t>exasperatus</a:t>
            </a:r>
            <a:r>
              <a:rPr lang="en-US" sz="1200" i="1" dirty="0">
                <a:solidFill>
                  <a:schemeClr val="bg2">
                    <a:lumMod val="75000"/>
                  </a:schemeClr>
                </a:solidFill>
              </a:rPr>
              <a:t>  </a:t>
            </a:r>
            <a:r>
              <a:rPr lang="en-US" sz="1200" i="1" dirty="0" smtClean="0">
                <a:solidFill>
                  <a:schemeClr val="bg2">
                    <a:lumMod val="75000"/>
                  </a:schemeClr>
                </a:solidFill>
              </a:rPr>
              <a:t>(</a:t>
            </a:r>
            <a:r>
              <a:rPr lang="en-US" sz="1200" dirty="0" err="1" smtClean="0">
                <a:solidFill>
                  <a:schemeClr val="bg2">
                    <a:lumMod val="75000"/>
                  </a:schemeClr>
                </a:solidFill>
              </a:rPr>
              <a:t>Waaland</a:t>
            </a:r>
            <a:r>
              <a:rPr lang="en-US" sz="1200" dirty="0">
                <a:solidFill>
                  <a:schemeClr val="bg2">
                    <a:lumMod val="75000"/>
                  </a:schemeClr>
                </a:solidFill>
              </a:rPr>
              <a:t>, </a:t>
            </a:r>
            <a:r>
              <a:rPr lang="en-US" sz="1200" dirty="0" smtClean="0">
                <a:solidFill>
                  <a:schemeClr val="bg2">
                    <a:lumMod val="75000"/>
                  </a:schemeClr>
                </a:solidFill>
              </a:rPr>
              <a:t>2004)</a:t>
            </a:r>
            <a:endParaRPr lang="en-US" sz="1200" i="1" dirty="0">
              <a:solidFill>
                <a:schemeClr val="bg2">
                  <a:lumMod val="75000"/>
                </a:schemeClr>
              </a:solidFill>
            </a:endParaRPr>
          </a:p>
          <a:p>
            <a:pPr algn="ctr"/>
            <a:endParaRPr lang="en-US" sz="1200" dirty="0">
              <a:solidFill>
                <a:schemeClr val="bg2">
                  <a:lumMod val="75000"/>
                </a:schemeClr>
              </a:solidFill>
            </a:endParaRPr>
          </a:p>
        </p:txBody>
      </p:sp>
      <p:sp>
        <p:nvSpPr>
          <p:cNvPr id="28" name="TextBox 27"/>
          <p:cNvSpPr txBox="1"/>
          <p:nvPr/>
        </p:nvSpPr>
        <p:spPr>
          <a:xfrm>
            <a:off x="4837857" y="2472231"/>
            <a:ext cx="2130258" cy="461665"/>
          </a:xfrm>
          <a:prstGeom prst="rect">
            <a:avLst/>
          </a:prstGeom>
          <a:noFill/>
        </p:spPr>
        <p:txBody>
          <a:bodyPr wrap="square" rtlCol="0">
            <a:spAutoFit/>
          </a:bodyPr>
          <a:lstStyle/>
          <a:p>
            <a:pPr algn="ctr"/>
            <a:r>
              <a:rPr lang="en-US" sz="1200" i="1" dirty="0" err="1" smtClean="0">
                <a:solidFill>
                  <a:schemeClr val="bg2">
                    <a:lumMod val="75000"/>
                  </a:schemeClr>
                </a:solidFill>
              </a:rPr>
              <a:t>Postelsia</a:t>
            </a:r>
            <a:r>
              <a:rPr lang="en-US" sz="1200" i="1" dirty="0" smtClean="0">
                <a:solidFill>
                  <a:schemeClr val="bg2">
                    <a:lumMod val="75000"/>
                  </a:schemeClr>
                </a:solidFill>
              </a:rPr>
              <a:t> </a:t>
            </a:r>
            <a:r>
              <a:rPr lang="en-US" sz="1200" i="1" dirty="0" err="1">
                <a:solidFill>
                  <a:schemeClr val="bg2">
                    <a:lumMod val="75000"/>
                  </a:schemeClr>
                </a:solidFill>
              </a:rPr>
              <a:t>palmaeformus</a:t>
            </a:r>
            <a:r>
              <a:rPr lang="en-US" sz="1200" i="1" dirty="0">
                <a:solidFill>
                  <a:schemeClr val="bg2">
                    <a:lumMod val="75000"/>
                  </a:schemeClr>
                </a:solidFill>
              </a:rPr>
              <a:t>  </a:t>
            </a:r>
            <a:r>
              <a:rPr lang="en-US" sz="1200" dirty="0">
                <a:solidFill>
                  <a:schemeClr val="bg2">
                    <a:lumMod val="75000"/>
                  </a:schemeClr>
                </a:solidFill>
              </a:rPr>
              <a:t>(</a:t>
            </a:r>
            <a:r>
              <a:rPr lang="en-US" sz="1200" dirty="0" err="1" smtClean="0">
                <a:solidFill>
                  <a:schemeClr val="bg2">
                    <a:lumMod val="75000"/>
                  </a:schemeClr>
                </a:solidFill>
              </a:rPr>
              <a:t>Blanchette</a:t>
            </a:r>
            <a:r>
              <a:rPr lang="en-US" sz="1200" dirty="0" smtClean="0">
                <a:solidFill>
                  <a:schemeClr val="bg2">
                    <a:lumMod val="75000"/>
                  </a:schemeClr>
                </a:solidFill>
              </a:rPr>
              <a:t> </a:t>
            </a:r>
            <a:r>
              <a:rPr lang="en-US" sz="1200" dirty="0">
                <a:solidFill>
                  <a:schemeClr val="bg2">
                    <a:lumMod val="75000"/>
                  </a:schemeClr>
                </a:solidFill>
              </a:rPr>
              <a:t>and Neilson, </a:t>
            </a:r>
            <a:r>
              <a:rPr lang="en-US" sz="1200" dirty="0" smtClean="0">
                <a:solidFill>
                  <a:schemeClr val="bg2">
                    <a:lumMod val="75000"/>
                  </a:schemeClr>
                </a:solidFill>
              </a:rPr>
              <a:t>2009)</a:t>
            </a:r>
            <a:endParaRPr lang="en-US" sz="1200" dirty="0">
              <a:solidFill>
                <a:schemeClr val="bg2">
                  <a:lumMod val="75000"/>
                </a:schemeClr>
              </a:solidFill>
            </a:endParaRPr>
          </a:p>
        </p:txBody>
      </p:sp>
      <p:sp>
        <p:nvSpPr>
          <p:cNvPr id="29" name="TextBox 28"/>
          <p:cNvSpPr txBox="1"/>
          <p:nvPr/>
        </p:nvSpPr>
        <p:spPr>
          <a:xfrm>
            <a:off x="2562862" y="6333705"/>
            <a:ext cx="2130258" cy="646331"/>
          </a:xfrm>
          <a:prstGeom prst="rect">
            <a:avLst/>
          </a:prstGeom>
          <a:noFill/>
        </p:spPr>
        <p:txBody>
          <a:bodyPr wrap="square" rtlCol="0">
            <a:spAutoFit/>
          </a:bodyPr>
          <a:lstStyle/>
          <a:p>
            <a:pPr algn="ctr"/>
            <a:r>
              <a:rPr lang="en-US" sz="1200" i="1" dirty="0" err="1" smtClean="0">
                <a:solidFill>
                  <a:schemeClr val="bg2">
                    <a:lumMod val="75000"/>
                  </a:schemeClr>
                </a:solidFill>
              </a:rPr>
              <a:t>Eisenia</a:t>
            </a:r>
            <a:r>
              <a:rPr lang="en-US" sz="1200" i="1" dirty="0" smtClean="0">
                <a:solidFill>
                  <a:schemeClr val="bg2">
                    <a:lumMod val="75000"/>
                  </a:schemeClr>
                </a:solidFill>
              </a:rPr>
              <a:t> </a:t>
            </a:r>
            <a:r>
              <a:rPr lang="en-US" sz="1200" i="1" dirty="0" err="1">
                <a:solidFill>
                  <a:schemeClr val="bg2">
                    <a:lumMod val="75000"/>
                  </a:schemeClr>
                </a:solidFill>
              </a:rPr>
              <a:t>arborea</a:t>
            </a:r>
            <a:r>
              <a:rPr lang="en-US" sz="1200" i="1" dirty="0">
                <a:solidFill>
                  <a:schemeClr val="bg2">
                    <a:lumMod val="75000"/>
                  </a:schemeClr>
                </a:solidFill>
              </a:rPr>
              <a:t> </a:t>
            </a:r>
            <a:endParaRPr lang="en-US" sz="1200" i="1" dirty="0" smtClean="0">
              <a:solidFill>
                <a:schemeClr val="bg2">
                  <a:lumMod val="75000"/>
                </a:schemeClr>
              </a:solidFill>
            </a:endParaRPr>
          </a:p>
          <a:p>
            <a:pPr algn="ctr"/>
            <a:r>
              <a:rPr lang="en-US" sz="1200" dirty="0" smtClean="0">
                <a:solidFill>
                  <a:schemeClr val="bg2">
                    <a:lumMod val="75000"/>
                  </a:schemeClr>
                </a:solidFill>
              </a:rPr>
              <a:t>(Guzman-Calderon </a:t>
            </a:r>
            <a:r>
              <a:rPr lang="en-US" sz="1200" dirty="0">
                <a:solidFill>
                  <a:schemeClr val="bg2">
                    <a:lumMod val="75000"/>
                  </a:schemeClr>
                </a:solidFill>
              </a:rPr>
              <a:t>et al., </a:t>
            </a:r>
            <a:r>
              <a:rPr lang="en-US" sz="1200" dirty="0" smtClean="0">
                <a:solidFill>
                  <a:schemeClr val="bg2">
                    <a:lumMod val="75000"/>
                  </a:schemeClr>
                </a:solidFill>
              </a:rPr>
              <a:t>2016)</a:t>
            </a:r>
            <a:endParaRPr lang="en-US" sz="1200" i="1" dirty="0">
              <a:solidFill>
                <a:schemeClr val="bg2">
                  <a:lumMod val="75000"/>
                </a:schemeClr>
              </a:solidFill>
            </a:endParaRPr>
          </a:p>
          <a:p>
            <a:pPr algn="ctr"/>
            <a:endParaRPr lang="en-US" sz="1200" dirty="0">
              <a:solidFill>
                <a:schemeClr val="bg2">
                  <a:lumMod val="75000"/>
                </a:schemeClr>
              </a:solidFill>
            </a:endParaRPr>
          </a:p>
        </p:txBody>
      </p:sp>
      <p:sp>
        <p:nvSpPr>
          <p:cNvPr id="31" name="TextBox 30"/>
          <p:cNvSpPr txBox="1"/>
          <p:nvPr/>
        </p:nvSpPr>
        <p:spPr>
          <a:xfrm>
            <a:off x="143141" y="5548870"/>
            <a:ext cx="2130258" cy="461665"/>
          </a:xfrm>
          <a:prstGeom prst="rect">
            <a:avLst/>
          </a:prstGeom>
          <a:noFill/>
        </p:spPr>
        <p:txBody>
          <a:bodyPr wrap="square" rtlCol="0">
            <a:spAutoFit/>
          </a:bodyPr>
          <a:lstStyle/>
          <a:p>
            <a:pPr algn="ctr"/>
            <a:r>
              <a:rPr lang="en-US" sz="1200" i="1" dirty="0" err="1" smtClean="0">
                <a:solidFill>
                  <a:schemeClr val="bg2">
                    <a:lumMod val="75000"/>
                  </a:schemeClr>
                </a:solidFill>
              </a:rPr>
              <a:t>Alaria</a:t>
            </a:r>
            <a:r>
              <a:rPr lang="en-US" sz="1200" i="1" dirty="0" smtClean="0">
                <a:solidFill>
                  <a:schemeClr val="bg2">
                    <a:lumMod val="75000"/>
                  </a:schemeClr>
                </a:solidFill>
              </a:rPr>
              <a:t> </a:t>
            </a:r>
            <a:r>
              <a:rPr lang="en-US" sz="1200" i="1" dirty="0" err="1">
                <a:solidFill>
                  <a:schemeClr val="bg2">
                    <a:lumMod val="75000"/>
                  </a:schemeClr>
                </a:solidFill>
              </a:rPr>
              <a:t>marginata</a:t>
            </a:r>
            <a:r>
              <a:rPr lang="en-US" sz="1200" i="1" dirty="0">
                <a:solidFill>
                  <a:schemeClr val="bg2">
                    <a:lumMod val="75000"/>
                  </a:schemeClr>
                </a:solidFill>
              </a:rPr>
              <a:t> </a:t>
            </a:r>
            <a:endParaRPr lang="en-US" sz="1200" i="1" dirty="0" smtClean="0">
              <a:solidFill>
                <a:schemeClr val="bg2">
                  <a:lumMod val="75000"/>
                </a:schemeClr>
              </a:solidFill>
            </a:endParaRPr>
          </a:p>
          <a:p>
            <a:pPr algn="ctr"/>
            <a:r>
              <a:rPr lang="en-US" sz="1200" dirty="0">
                <a:solidFill>
                  <a:schemeClr val="bg2">
                    <a:lumMod val="75000"/>
                  </a:schemeClr>
                </a:solidFill>
              </a:rPr>
              <a:t>(</a:t>
            </a:r>
            <a:r>
              <a:rPr lang="en-US" sz="1200" dirty="0" err="1" smtClean="0">
                <a:solidFill>
                  <a:schemeClr val="bg2">
                    <a:lumMod val="75000"/>
                  </a:schemeClr>
                </a:solidFill>
              </a:rPr>
              <a:t>Flahive</a:t>
            </a:r>
            <a:r>
              <a:rPr lang="en-US" sz="1200" dirty="0" smtClean="0">
                <a:solidFill>
                  <a:schemeClr val="bg2">
                    <a:lumMod val="75000"/>
                  </a:schemeClr>
                </a:solidFill>
              </a:rPr>
              <a:t> </a:t>
            </a:r>
            <a:r>
              <a:rPr lang="en-US" sz="1200" dirty="0">
                <a:solidFill>
                  <a:schemeClr val="bg2">
                    <a:lumMod val="75000"/>
                  </a:schemeClr>
                </a:solidFill>
              </a:rPr>
              <a:t>et al. </a:t>
            </a:r>
            <a:r>
              <a:rPr lang="en-US" sz="1200" dirty="0" smtClean="0">
                <a:solidFill>
                  <a:schemeClr val="bg2">
                    <a:lumMod val="75000"/>
                  </a:schemeClr>
                </a:solidFill>
              </a:rPr>
              <a:t>2013)</a:t>
            </a:r>
            <a:endParaRPr lang="en-US" sz="1200" dirty="0">
              <a:solidFill>
                <a:schemeClr val="bg2">
                  <a:lumMod val="75000"/>
                </a:schemeClr>
              </a:solidFill>
            </a:endParaRPr>
          </a:p>
        </p:txBody>
      </p:sp>
      <p:sp>
        <p:nvSpPr>
          <p:cNvPr id="32" name="TextBox 31"/>
          <p:cNvSpPr txBox="1"/>
          <p:nvPr/>
        </p:nvSpPr>
        <p:spPr>
          <a:xfrm>
            <a:off x="2512077" y="4407117"/>
            <a:ext cx="2130258" cy="646331"/>
          </a:xfrm>
          <a:prstGeom prst="rect">
            <a:avLst/>
          </a:prstGeom>
          <a:noFill/>
        </p:spPr>
        <p:txBody>
          <a:bodyPr wrap="square" rtlCol="0">
            <a:spAutoFit/>
          </a:bodyPr>
          <a:lstStyle/>
          <a:p>
            <a:pPr algn="ctr"/>
            <a:r>
              <a:rPr lang="en-US" sz="1200" i="1" dirty="0" err="1" smtClean="0"/>
              <a:t>Gracilaria</a:t>
            </a:r>
            <a:r>
              <a:rPr lang="en-US" sz="1200" i="1" dirty="0" smtClean="0"/>
              <a:t> </a:t>
            </a:r>
            <a:r>
              <a:rPr lang="en-US" sz="1200" i="1" dirty="0" err="1" smtClean="0"/>
              <a:t>pacifica</a:t>
            </a:r>
            <a:endParaRPr lang="en-US" sz="1200" i="1" dirty="0" smtClean="0"/>
          </a:p>
          <a:p>
            <a:pPr algn="ctr"/>
            <a:r>
              <a:rPr lang="en-US" sz="1200" dirty="0" smtClean="0"/>
              <a:t>(</a:t>
            </a:r>
            <a:r>
              <a:rPr lang="nb-NO" sz="1200" dirty="0" smtClean="0"/>
              <a:t>Kim </a:t>
            </a:r>
            <a:r>
              <a:rPr lang="nb-NO" sz="1200" dirty="0"/>
              <a:t>et al., </a:t>
            </a:r>
            <a:r>
              <a:rPr lang="nb-NO" sz="1200" dirty="0" smtClean="0"/>
              <a:t>2017)</a:t>
            </a:r>
            <a:endParaRPr lang="en-US" sz="1200" i="1" dirty="0"/>
          </a:p>
          <a:p>
            <a:pPr algn="ctr"/>
            <a:endParaRPr lang="en-US" sz="1200" dirty="0"/>
          </a:p>
        </p:txBody>
      </p:sp>
      <p:sp>
        <p:nvSpPr>
          <p:cNvPr id="33" name="TextBox 32"/>
          <p:cNvSpPr txBox="1"/>
          <p:nvPr/>
        </p:nvSpPr>
        <p:spPr>
          <a:xfrm>
            <a:off x="4981420" y="6298402"/>
            <a:ext cx="2097916" cy="646331"/>
          </a:xfrm>
          <a:prstGeom prst="rect">
            <a:avLst/>
          </a:prstGeom>
          <a:noFill/>
        </p:spPr>
        <p:txBody>
          <a:bodyPr wrap="square" rtlCol="0">
            <a:spAutoFit/>
          </a:bodyPr>
          <a:lstStyle/>
          <a:p>
            <a:pPr algn="ctr"/>
            <a:r>
              <a:rPr lang="en-US" sz="1200" i="1" dirty="0" err="1" smtClean="0"/>
              <a:t>Laminaria</a:t>
            </a:r>
            <a:r>
              <a:rPr lang="en-US" sz="1200" i="1" dirty="0" smtClean="0"/>
              <a:t> </a:t>
            </a:r>
            <a:r>
              <a:rPr lang="en-US" sz="1200" i="1" dirty="0" err="1" smtClean="0"/>
              <a:t>sechelli</a:t>
            </a:r>
            <a:endParaRPr lang="en-US" sz="1200" i="1" dirty="0"/>
          </a:p>
          <a:p>
            <a:pPr algn="ctr"/>
            <a:r>
              <a:rPr lang="en-US" sz="1200" i="1" dirty="0" smtClean="0"/>
              <a:t>(</a:t>
            </a:r>
            <a:r>
              <a:rPr lang="en-US" sz="1200" dirty="0" smtClean="0"/>
              <a:t>Abbott </a:t>
            </a:r>
            <a:r>
              <a:rPr lang="en-US" sz="1200" dirty="0"/>
              <a:t>and </a:t>
            </a:r>
            <a:r>
              <a:rPr lang="en-US" sz="1200" dirty="0" err="1"/>
              <a:t>Hollenberg</a:t>
            </a:r>
            <a:r>
              <a:rPr lang="en-US" sz="1200" dirty="0"/>
              <a:t>, </a:t>
            </a:r>
            <a:r>
              <a:rPr lang="en-US" sz="1200" dirty="0" smtClean="0"/>
              <a:t>1992)</a:t>
            </a:r>
            <a:endParaRPr lang="en-US" sz="1200" i="1" dirty="0"/>
          </a:p>
          <a:p>
            <a:pPr algn="ctr"/>
            <a:endParaRPr lang="en-US" sz="1200" dirty="0"/>
          </a:p>
        </p:txBody>
      </p:sp>
      <p:sp>
        <p:nvSpPr>
          <p:cNvPr id="39" name="Rectangle 38"/>
          <p:cNvSpPr/>
          <p:nvPr/>
        </p:nvSpPr>
        <p:spPr>
          <a:xfrm>
            <a:off x="168755" y="818865"/>
            <a:ext cx="11534203" cy="846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130806" y="3090838"/>
            <a:ext cx="1659565" cy="1239142"/>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530941" y="5053448"/>
            <a:ext cx="1870388" cy="1247715"/>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207791" y="1239454"/>
            <a:ext cx="1512248" cy="1148128"/>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579662" y="3064308"/>
            <a:ext cx="1691845" cy="1265671"/>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561699" y="5098324"/>
            <a:ext cx="2033847" cy="1159844"/>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27910" y="2000046"/>
            <a:ext cx="1611949" cy="1090792"/>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4539" y="4016233"/>
            <a:ext cx="1104963" cy="1466800"/>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463439" y="1239454"/>
            <a:ext cx="1858291" cy="1148128"/>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46828" y="1022811"/>
            <a:ext cx="1630036" cy="1480559"/>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909732" y="3083116"/>
            <a:ext cx="1950092" cy="1239142"/>
          </a:xfrm>
          <a:prstGeom prst="rect">
            <a:avLst/>
          </a:prstGeom>
          <a:solidFill>
            <a:schemeClr val="bg2">
              <a:lumMod val="75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9377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p:cNvSpPr txBox="1"/>
          <p:nvPr/>
        </p:nvSpPr>
        <p:spPr>
          <a:xfrm>
            <a:off x="61174" y="122959"/>
            <a:ext cx="11938407" cy="769441"/>
          </a:xfrm>
          <a:prstGeom prst="rect">
            <a:avLst/>
          </a:prstGeom>
          <a:noFill/>
          <a:ln>
            <a:noFill/>
          </a:ln>
        </p:spPr>
        <p:txBody>
          <a:bodyPr wrap="square" rtlCol="0">
            <a:spAutoFit/>
          </a:bodyPr>
          <a:lstStyle/>
          <a:p>
            <a:r>
              <a:rPr lang="en-US" sz="4400" b="1" dirty="0" smtClean="0"/>
              <a:t>Background: Seaweed in California</a:t>
            </a:r>
            <a:endParaRPr lang="en-US" sz="4400" b="1" dirty="0"/>
          </a:p>
        </p:txBody>
      </p:sp>
      <p:sp>
        <p:nvSpPr>
          <p:cNvPr id="7" name="Rectangle 6"/>
          <p:cNvSpPr/>
          <p:nvPr/>
        </p:nvSpPr>
        <p:spPr>
          <a:xfrm>
            <a:off x="168755" y="818865"/>
            <a:ext cx="11534203" cy="84649"/>
          </a:xfrm>
          <a:prstGeom prst="rect">
            <a:avLst/>
          </a:prstGeom>
          <a:solidFill>
            <a:srgbClr val="59C8C9"/>
          </a:solidFill>
          <a:ln>
            <a:solidFill>
              <a:srgbClr val="59C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0" y="1726122"/>
            <a:ext cx="12192000" cy="5131878"/>
            <a:chOff x="0" y="1726122"/>
            <a:chExt cx="12192000" cy="513187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7200"/>
              <a:ext cx="12192000" cy="5130800"/>
            </a:xfrm>
            <a:prstGeom prst="rect">
              <a:avLst/>
            </a:prstGeom>
          </p:spPr>
        </p:pic>
        <p:sp>
          <p:nvSpPr>
            <p:cNvPr id="8" name="Rectangle 7"/>
            <p:cNvSpPr/>
            <p:nvPr/>
          </p:nvSpPr>
          <p:spPr>
            <a:xfrm>
              <a:off x="2316480" y="5974080"/>
              <a:ext cx="2950464" cy="883920"/>
            </a:xfrm>
            <a:prstGeom prst="rect">
              <a:avLst/>
            </a:prstGeom>
            <a:solidFill>
              <a:srgbClr val="3CB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168896" y="3718560"/>
              <a:ext cx="2913888" cy="902208"/>
            </a:xfrm>
            <a:prstGeom prst="rect">
              <a:avLst/>
            </a:prstGeom>
            <a:solidFill>
              <a:srgbClr val="F6E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99744" y="1726122"/>
              <a:ext cx="573024" cy="175830"/>
            </a:xfrm>
            <a:prstGeom prst="rect">
              <a:avLst/>
            </a:prstGeom>
            <a:solidFill>
              <a:srgbClr val="3CB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541" y="2168434"/>
            <a:ext cx="496969" cy="49696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8896" y="4683179"/>
            <a:ext cx="477230" cy="47723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7446" y="5168679"/>
            <a:ext cx="454660" cy="45466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6017" y="3195138"/>
            <a:ext cx="454660" cy="454660"/>
          </a:xfrm>
          <a:prstGeom prst="rect">
            <a:avLst/>
          </a:prstGeom>
        </p:spPr>
      </p:pic>
      <p:grpSp>
        <p:nvGrpSpPr>
          <p:cNvPr id="26" name="Group 25"/>
          <p:cNvGrpSpPr/>
          <p:nvPr/>
        </p:nvGrpSpPr>
        <p:grpSpPr>
          <a:xfrm>
            <a:off x="0" y="5684298"/>
            <a:ext cx="2377438" cy="513805"/>
            <a:chOff x="0" y="5684298"/>
            <a:chExt cx="2377438" cy="513805"/>
          </a:xfrm>
        </p:grpSpPr>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84298"/>
              <a:ext cx="513805" cy="513805"/>
            </a:xfrm>
            <a:prstGeom prst="rect">
              <a:avLst/>
            </a:prstGeom>
          </p:spPr>
        </p:pic>
        <p:sp>
          <p:nvSpPr>
            <p:cNvPr id="24" name="TextBox 23"/>
            <p:cNvSpPr txBox="1"/>
            <p:nvPr/>
          </p:nvSpPr>
          <p:spPr>
            <a:xfrm>
              <a:off x="454872" y="5765078"/>
              <a:ext cx="1922566" cy="369332"/>
            </a:xfrm>
            <a:prstGeom prst="rect">
              <a:avLst/>
            </a:prstGeom>
            <a:noFill/>
          </p:spPr>
          <p:txBody>
            <a:bodyPr wrap="square" rtlCol="0">
              <a:spAutoFit/>
            </a:bodyPr>
            <a:lstStyle/>
            <a:p>
              <a:r>
                <a:rPr lang="en-US" smtClean="0"/>
                <a:t>= Existing Farms</a:t>
              </a:r>
              <a:endParaRPr lang="en-US"/>
            </a:p>
          </p:txBody>
        </p:sp>
      </p:grpSp>
      <p:grpSp>
        <p:nvGrpSpPr>
          <p:cNvPr id="27" name="Group 26"/>
          <p:cNvGrpSpPr/>
          <p:nvPr/>
        </p:nvGrpSpPr>
        <p:grpSpPr>
          <a:xfrm>
            <a:off x="61174" y="6287730"/>
            <a:ext cx="2313653" cy="454660"/>
            <a:chOff x="61174" y="6287730"/>
            <a:chExt cx="2313653" cy="454660"/>
          </a:xfrm>
        </p:grpSpPr>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4" y="6287730"/>
              <a:ext cx="454660" cy="454660"/>
            </a:xfrm>
            <a:prstGeom prst="rect">
              <a:avLst/>
            </a:prstGeom>
          </p:spPr>
        </p:pic>
        <p:sp>
          <p:nvSpPr>
            <p:cNvPr id="25" name="TextBox 24"/>
            <p:cNvSpPr txBox="1"/>
            <p:nvPr/>
          </p:nvSpPr>
          <p:spPr>
            <a:xfrm>
              <a:off x="452261" y="6343385"/>
              <a:ext cx="1922566" cy="369332"/>
            </a:xfrm>
            <a:prstGeom prst="rect">
              <a:avLst/>
            </a:prstGeom>
            <a:noFill/>
          </p:spPr>
          <p:txBody>
            <a:bodyPr wrap="square" rtlCol="0">
              <a:spAutoFit/>
            </a:bodyPr>
            <a:lstStyle/>
            <a:p>
              <a:r>
                <a:rPr lang="en-US" dirty="0" smtClean="0"/>
                <a:t>= Future Farms</a:t>
              </a:r>
              <a:endParaRPr lang="en-US" dirty="0"/>
            </a:p>
          </p:txBody>
        </p:sp>
      </p:gr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8900" y="3996077"/>
            <a:ext cx="454660" cy="454660"/>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7052" y="2967808"/>
            <a:ext cx="454660" cy="454660"/>
          </a:xfrm>
          <a:prstGeom prst="rect">
            <a:avLst/>
          </a:prstGeom>
        </p:spPr>
      </p:pic>
    </p:spTree>
    <p:extLst>
      <p:ext uri="{BB962C8B-B14F-4D97-AF65-F5344CB8AC3E}">
        <p14:creationId xmlns:p14="http://schemas.microsoft.com/office/powerpoint/2010/main" val="3127621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Background: Farm Types</a:t>
            </a:r>
            <a:endParaRPr lang="en-US" sz="4400" b="1" dirty="0"/>
          </a:p>
        </p:txBody>
      </p:sp>
      <p:sp>
        <p:nvSpPr>
          <p:cNvPr id="5" name="Rectangle 4"/>
          <p:cNvSpPr/>
          <p:nvPr/>
        </p:nvSpPr>
        <p:spPr>
          <a:xfrm>
            <a:off x="168755" y="818865"/>
            <a:ext cx="11534203" cy="84649"/>
          </a:xfrm>
          <a:prstGeom prst="rect">
            <a:avLst/>
          </a:prstGeom>
          <a:solidFill>
            <a:srgbClr val="59C8C9"/>
          </a:solidFill>
          <a:ln>
            <a:solidFill>
              <a:srgbClr val="59C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094" y="2264342"/>
            <a:ext cx="5329188" cy="399689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6289"/>
          <a:stretch/>
        </p:blipFill>
        <p:spPr>
          <a:xfrm>
            <a:off x="6133362" y="2264342"/>
            <a:ext cx="5619084" cy="3996891"/>
          </a:xfrm>
          <a:prstGeom prst="rect">
            <a:avLst/>
          </a:prstGeom>
        </p:spPr>
      </p:pic>
      <p:sp>
        <p:nvSpPr>
          <p:cNvPr id="8" name="TextBox 7"/>
          <p:cNvSpPr txBox="1"/>
          <p:nvPr/>
        </p:nvSpPr>
        <p:spPr>
          <a:xfrm>
            <a:off x="417094" y="1434164"/>
            <a:ext cx="5329188" cy="553998"/>
          </a:xfrm>
          <a:prstGeom prst="rect">
            <a:avLst/>
          </a:prstGeom>
          <a:noFill/>
        </p:spPr>
        <p:txBody>
          <a:bodyPr wrap="square" rtlCol="0">
            <a:spAutoFit/>
          </a:bodyPr>
          <a:lstStyle/>
          <a:p>
            <a:pPr algn="ctr"/>
            <a:r>
              <a:rPr lang="en-US" sz="3000" u="sng" dirty="0" smtClean="0"/>
              <a:t>Offshore</a:t>
            </a:r>
            <a:endParaRPr lang="en-US" sz="3000" u="sng" dirty="0"/>
          </a:p>
        </p:txBody>
      </p:sp>
      <p:sp>
        <p:nvSpPr>
          <p:cNvPr id="9" name="TextBox 8"/>
          <p:cNvSpPr txBox="1"/>
          <p:nvPr/>
        </p:nvSpPr>
        <p:spPr>
          <a:xfrm>
            <a:off x="6133362" y="1414913"/>
            <a:ext cx="5569596" cy="553998"/>
          </a:xfrm>
          <a:prstGeom prst="rect">
            <a:avLst/>
          </a:prstGeom>
          <a:noFill/>
        </p:spPr>
        <p:txBody>
          <a:bodyPr wrap="square" rtlCol="0">
            <a:spAutoFit/>
          </a:bodyPr>
          <a:lstStyle/>
          <a:p>
            <a:pPr algn="ctr"/>
            <a:r>
              <a:rPr lang="en-US" sz="3000" u="sng" dirty="0" smtClean="0"/>
              <a:t>Onshore</a:t>
            </a:r>
            <a:endParaRPr lang="en-US" sz="3000" u="sng" dirty="0"/>
          </a:p>
        </p:txBody>
      </p:sp>
    </p:spTree>
    <p:extLst>
      <p:ext uri="{BB962C8B-B14F-4D97-AF65-F5344CB8AC3E}">
        <p14:creationId xmlns:p14="http://schemas.microsoft.com/office/powerpoint/2010/main" val="554564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Background: Bottlenecks</a:t>
            </a:r>
            <a:endParaRPr lang="en-US" sz="4400" b="1" dirty="0"/>
          </a:p>
        </p:txBody>
      </p:sp>
      <p:sp>
        <p:nvSpPr>
          <p:cNvPr id="5" name="Rectangle 4"/>
          <p:cNvSpPr/>
          <p:nvPr/>
        </p:nvSpPr>
        <p:spPr>
          <a:xfrm>
            <a:off x="168755" y="818865"/>
            <a:ext cx="11534203" cy="84649"/>
          </a:xfrm>
          <a:prstGeom prst="rect">
            <a:avLst/>
          </a:prstGeom>
          <a:solidFill>
            <a:srgbClr val="59C8C9"/>
          </a:solidFill>
          <a:ln>
            <a:solidFill>
              <a:srgbClr val="59C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Isosceles Triangle 1"/>
          <p:cNvSpPr/>
          <p:nvPr/>
        </p:nvSpPr>
        <p:spPr>
          <a:xfrm>
            <a:off x="4325720" y="2401357"/>
            <a:ext cx="4101352" cy="3772146"/>
          </a:xfrm>
          <a:prstGeom prst="triangle">
            <a:avLst/>
          </a:prstGeom>
          <a:solidFill>
            <a:schemeClr val="accent4">
              <a:lumMod val="40000"/>
              <a:lumOff val="6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7" name="TextBox 6"/>
          <p:cNvSpPr txBox="1"/>
          <p:nvPr/>
        </p:nvSpPr>
        <p:spPr>
          <a:xfrm>
            <a:off x="1374001" y="5488487"/>
            <a:ext cx="2868835" cy="800219"/>
          </a:xfrm>
          <a:prstGeom prst="rect">
            <a:avLst/>
          </a:prstGeom>
          <a:noFill/>
        </p:spPr>
        <p:txBody>
          <a:bodyPr wrap="square" rtlCol="0">
            <a:spAutoFit/>
          </a:bodyPr>
          <a:lstStyle/>
          <a:p>
            <a:pPr algn="ctr"/>
            <a:r>
              <a:rPr lang="en-US" sz="2800" b="1" dirty="0" smtClean="0"/>
              <a:t>High Capital Costs</a:t>
            </a:r>
          </a:p>
          <a:p>
            <a:pPr algn="ctr"/>
            <a:r>
              <a:rPr lang="en-US" dirty="0" smtClean="0"/>
              <a:t>Land, energy, &amp; </a:t>
            </a:r>
            <a:r>
              <a:rPr lang="en-US" dirty="0" err="1" smtClean="0"/>
              <a:t>labour</a:t>
            </a:r>
            <a:endParaRPr lang="en-US" dirty="0"/>
          </a:p>
        </p:txBody>
      </p:sp>
      <p:sp>
        <p:nvSpPr>
          <p:cNvPr id="8" name="TextBox 7"/>
          <p:cNvSpPr txBox="1"/>
          <p:nvPr/>
        </p:nvSpPr>
        <p:spPr>
          <a:xfrm>
            <a:off x="4979521" y="1273582"/>
            <a:ext cx="2793750" cy="1077218"/>
          </a:xfrm>
          <a:prstGeom prst="rect">
            <a:avLst/>
          </a:prstGeom>
          <a:noFill/>
        </p:spPr>
        <p:txBody>
          <a:bodyPr wrap="square" rtlCol="0">
            <a:spAutoFit/>
          </a:bodyPr>
          <a:lstStyle/>
          <a:p>
            <a:r>
              <a:rPr lang="en-US" sz="2800" b="1" dirty="0" smtClean="0"/>
              <a:t>Knowledge Gaps</a:t>
            </a:r>
          </a:p>
          <a:p>
            <a:pPr algn="ctr"/>
            <a:r>
              <a:rPr lang="en-US" dirty="0" smtClean="0"/>
              <a:t>Seaweed growth and cultivation methods</a:t>
            </a:r>
            <a:endParaRPr lang="en-US" dirty="0"/>
          </a:p>
        </p:txBody>
      </p:sp>
      <p:sp>
        <p:nvSpPr>
          <p:cNvPr id="9" name="TextBox 8"/>
          <p:cNvSpPr txBox="1"/>
          <p:nvPr/>
        </p:nvSpPr>
        <p:spPr>
          <a:xfrm>
            <a:off x="8081053" y="5388459"/>
            <a:ext cx="2623639" cy="1277273"/>
          </a:xfrm>
          <a:prstGeom prst="rect">
            <a:avLst/>
          </a:prstGeom>
          <a:noFill/>
        </p:spPr>
        <p:txBody>
          <a:bodyPr wrap="square" rtlCol="0">
            <a:spAutoFit/>
          </a:bodyPr>
          <a:lstStyle/>
          <a:p>
            <a:pPr algn="ctr"/>
            <a:r>
              <a:rPr lang="en-US" sz="2800" b="1" dirty="0" smtClean="0"/>
              <a:t>Permitting</a:t>
            </a:r>
          </a:p>
          <a:p>
            <a:pPr algn="ctr"/>
            <a:r>
              <a:rPr lang="en-US" dirty="0" smtClean="0"/>
              <a:t>Offshore permitting difficult to obtain</a:t>
            </a:r>
          </a:p>
          <a:p>
            <a:pPr algn="ctr"/>
            <a:endParaRPr lang="en-US" sz="1300" b="1" dirty="0" smtClean="0"/>
          </a:p>
        </p:txBody>
      </p:sp>
      <p:sp>
        <p:nvSpPr>
          <p:cNvPr id="3" name="Oval 2"/>
          <p:cNvSpPr/>
          <p:nvPr/>
        </p:nvSpPr>
        <p:spPr>
          <a:xfrm>
            <a:off x="4881215" y="957264"/>
            <a:ext cx="2892056" cy="1648046"/>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824641" y="1170355"/>
            <a:ext cx="928163" cy="941896"/>
            <a:chOff x="3824641" y="1170355"/>
            <a:chExt cx="928163" cy="94189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817" y="1247007"/>
              <a:ext cx="788592" cy="788592"/>
            </a:xfrm>
            <a:prstGeom prst="rect">
              <a:avLst/>
            </a:prstGeom>
          </p:spPr>
        </p:pic>
        <p:sp>
          <p:nvSpPr>
            <p:cNvPr id="11" name="Oval 10"/>
            <p:cNvSpPr/>
            <p:nvPr/>
          </p:nvSpPr>
          <p:spPr>
            <a:xfrm>
              <a:off x="3824641" y="1170355"/>
              <a:ext cx="928163" cy="941896"/>
            </a:xfrm>
            <a:prstGeom prst="ellipse">
              <a:avLst/>
            </a:prstGeom>
            <a:noFill/>
            <a:ln w="57150">
              <a:solidFill>
                <a:srgbClr val="59C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38218" y="5499622"/>
            <a:ext cx="928163" cy="941896"/>
            <a:chOff x="635857" y="3505911"/>
            <a:chExt cx="928163" cy="941896"/>
          </a:xfrm>
        </p:grpSpPr>
        <p:sp>
          <p:nvSpPr>
            <p:cNvPr id="15" name="Oval 14"/>
            <p:cNvSpPr/>
            <p:nvPr/>
          </p:nvSpPr>
          <p:spPr>
            <a:xfrm>
              <a:off x="635857" y="3505911"/>
              <a:ext cx="928163" cy="941896"/>
            </a:xfrm>
            <a:prstGeom prst="ellipse">
              <a:avLst/>
            </a:prstGeom>
            <a:noFill/>
            <a:ln w="57150">
              <a:solidFill>
                <a:srgbClr val="199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740" y="3595661"/>
              <a:ext cx="762396" cy="762396"/>
            </a:xfrm>
            <a:prstGeom prst="rect">
              <a:avLst/>
            </a:prstGeom>
          </p:spPr>
        </p:pic>
      </p:grpSp>
      <p:grpSp>
        <p:nvGrpSpPr>
          <p:cNvPr id="20" name="Group 19"/>
          <p:cNvGrpSpPr/>
          <p:nvPr/>
        </p:nvGrpSpPr>
        <p:grpSpPr>
          <a:xfrm>
            <a:off x="10519190" y="5488487"/>
            <a:ext cx="928163" cy="941896"/>
            <a:chOff x="3227393" y="3505911"/>
            <a:chExt cx="928163" cy="941896"/>
          </a:xfrm>
        </p:grpSpPr>
        <p:sp>
          <p:nvSpPr>
            <p:cNvPr id="16" name="Oval 15"/>
            <p:cNvSpPr/>
            <p:nvPr/>
          </p:nvSpPr>
          <p:spPr>
            <a:xfrm>
              <a:off x="3227393" y="3505911"/>
              <a:ext cx="928163" cy="94189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2559" y="3646361"/>
              <a:ext cx="683267" cy="683267"/>
            </a:xfrm>
            <a:prstGeom prst="rect">
              <a:avLst/>
            </a:prstGeom>
          </p:spPr>
        </p:pic>
      </p:grpSp>
    </p:spTree>
    <p:extLst>
      <p:ext uri="{BB962C8B-B14F-4D97-AF65-F5344CB8AC3E}">
        <p14:creationId xmlns:p14="http://schemas.microsoft.com/office/powerpoint/2010/main" val="126236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61174" y="122959"/>
            <a:ext cx="11938407" cy="769441"/>
          </a:xfrm>
          <a:prstGeom prst="rect">
            <a:avLst/>
          </a:prstGeom>
          <a:noFill/>
          <a:ln>
            <a:noFill/>
          </a:ln>
        </p:spPr>
        <p:txBody>
          <a:bodyPr wrap="square" rtlCol="0">
            <a:spAutoFit/>
          </a:bodyPr>
          <a:lstStyle/>
          <a:p>
            <a:r>
              <a:rPr lang="en-US" sz="4400" b="1" dirty="0" smtClean="0"/>
              <a:t>Project objectives</a:t>
            </a:r>
            <a:endParaRPr lang="en-US" sz="4400" b="1" dirty="0"/>
          </a:p>
        </p:txBody>
      </p:sp>
      <p:sp>
        <p:nvSpPr>
          <p:cNvPr id="5" name="Rectangle 4"/>
          <p:cNvSpPr/>
          <p:nvPr/>
        </p:nvSpPr>
        <p:spPr>
          <a:xfrm>
            <a:off x="168755" y="818865"/>
            <a:ext cx="11534203" cy="84649"/>
          </a:xfrm>
          <a:prstGeom prst="rect">
            <a:avLst/>
          </a:prstGeom>
          <a:solidFill>
            <a:srgbClr val="59C8C9"/>
          </a:solidFill>
          <a:ln>
            <a:solidFill>
              <a:srgbClr val="59C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99"/>
          <p:cNvSpPr txBox="1">
            <a:spLocks/>
          </p:cNvSpPr>
          <p:nvPr/>
        </p:nvSpPr>
        <p:spPr>
          <a:xfrm>
            <a:off x="647974" y="1486550"/>
            <a:ext cx="11156584" cy="3658327"/>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342900">
              <a:lnSpc>
                <a:spcPct val="100000"/>
              </a:lnSpc>
              <a:spcBef>
                <a:spcPts val="0"/>
              </a:spcBef>
              <a:buSzPts val="1800"/>
              <a:buFont typeface="Roboto Slab"/>
              <a:buAutoNum type="arabicPeriod"/>
            </a:pPr>
            <a:r>
              <a:rPr lang="en-US" dirty="0" smtClean="0">
                <a:latin typeface="Calibri" charset="0"/>
                <a:ea typeface="Calibri" charset="0"/>
                <a:cs typeface="Calibri" charset="0"/>
                <a:sym typeface="Roboto Slab"/>
              </a:rPr>
              <a:t>Identify southern CA candidate seaweed species and the appropriate cultivation methods.</a:t>
            </a:r>
          </a:p>
          <a:p>
            <a:pPr marL="457200" indent="-342900">
              <a:lnSpc>
                <a:spcPct val="100000"/>
              </a:lnSpc>
              <a:spcBef>
                <a:spcPts val="0"/>
              </a:spcBef>
              <a:buSzPts val="1800"/>
              <a:buFont typeface="Roboto Slab"/>
              <a:buAutoNum type="arabicPeriod"/>
            </a:pPr>
            <a:endParaRPr lang="en-US" dirty="0" smtClean="0">
              <a:latin typeface="Calibri" charset="0"/>
              <a:ea typeface="Calibri" charset="0"/>
              <a:cs typeface="Calibri" charset="0"/>
              <a:sym typeface="Roboto Slab"/>
            </a:endParaRPr>
          </a:p>
          <a:p>
            <a:pPr marL="457200" indent="-342900">
              <a:lnSpc>
                <a:spcPct val="100000"/>
              </a:lnSpc>
              <a:spcBef>
                <a:spcPts val="0"/>
              </a:spcBef>
              <a:buSzPts val="1800"/>
              <a:buFont typeface="Roboto Slab"/>
              <a:buAutoNum type="arabicPeriod"/>
            </a:pPr>
            <a:r>
              <a:rPr lang="en-US" dirty="0" smtClean="0">
                <a:latin typeface="Calibri" charset="0"/>
                <a:ea typeface="Calibri" charset="0"/>
                <a:cs typeface="Calibri" charset="0"/>
                <a:sym typeface="Roboto Slab"/>
              </a:rPr>
              <a:t>Determine key factors that influence economic feasibility in each species-farm system through the use of a bioeconomic model.</a:t>
            </a:r>
          </a:p>
          <a:p>
            <a:pPr marL="457200" indent="-342900">
              <a:lnSpc>
                <a:spcPct val="100000"/>
              </a:lnSpc>
              <a:spcBef>
                <a:spcPts val="0"/>
              </a:spcBef>
              <a:buSzPts val="1800"/>
              <a:buFont typeface="Roboto Slab"/>
              <a:buAutoNum type="arabicPeriod"/>
            </a:pPr>
            <a:endParaRPr lang="en-US" dirty="0" smtClean="0">
              <a:latin typeface="Calibri" charset="0"/>
              <a:ea typeface="Calibri" charset="0"/>
              <a:cs typeface="Calibri" charset="0"/>
              <a:sym typeface="Roboto Slab"/>
            </a:endParaRPr>
          </a:p>
          <a:p>
            <a:pPr marL="457200" indent="-342900">
              <a:lnSpc>
                <a:spcPct val="100000"/>
              </a:lnSpc>
              <a:spcBef>
                <a:spcPts val="0"/>
              </a:spcBef>
              <a:buSzPts val="1800"/>
              <a:buFont typeface="Roboto Slab"/>
              <a:buAutoNum type="arabicPeriod"/>
            </a:pPr>
            <a:r>
              <a:rPr lang="en-US" dirty="0" smtClean="0">
                <a:latin typeface="Calibri" charset="0"/>
                <a:ea typeface="Calibri" charset="0"/>
                <a:cs typeface="Calibri" charset="0"/>
                <a:sym typeface="Roboto Slab"/>
              </a:rPr>
              <a:t>Preliminary investigation of incorporating seaweed into an existing mussel farm.</a:t>
            </a:r>
            <a:endParaRPr lang="en-US" dirty="0">
              <a:latin typeface="Calibri" charset="0"/>
              <a:ea typeface="Calibri" charset="0"/>
              <a:cs typeface="Calibri" charset="0"/>
              <a:sym typeface="Roboto Slab"/>
            </a:endParaRPr>
          </a:p>
        </p:txBody>
      </p:sp>
    </p:spTree>
    <p:extLst>
      <p:ext uri="{BB962C8B-B14F-4D97-AF65-F5344CB8AC3E}">
        <p14:creationId xmlns:p14="http://schemas.microsoft.com/office/powerpoint/2010/main" val="692024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1697961" y="1193214"/>
            <a:ext cx="6331528" cy="5392882"/>
            <a:chOff x="2570018" y="1246908"/>
            <a:chExt cx="6331528" cy="5392882"/>
          </a:xfrm>
        </p:grpSpPr>
        <p:sp>
          <p:nvSpPr>
            <p:cNvPr id="4" name="Oval 3"/>
            <p:cNvSpPr/>
            <p:nvPr/>
          </p:nvSpPr>
          <p:spPr>
            <a:xfrm>
              <a:off x="3886200" y="1246908"/>
              <a:ext cx="3699164" cy="359525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570018" y="3044535"/>
              <a:ext cx="3699164" cy="3595255"/>
            </a:xfrm>
            <a:prstGeom prst="ellipse">
              <a:avLst/>
            </a:prstGeom>
            <a:solidFill>
              <a:schemeClr val="accent4">
                <a:lumMod val="60000"/>
                <a:lumOff val="40000"/>
                <a:alpha val="72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202382" y="3044535"/>
              <a:ext cx="3699164" cy="3595255"/>
            </a:xfrm>
            <a:prstGeom prst="ellipse">
              <a:avLst/>
            </a:prstGeom>
            <a:solidFill>
              <a:srgbClr val="D84942">
                <a:alpha val="64000"/>
              </a:srgbClr>
            </a:solidFill>
            <a:ln>
              <a:solidFill>
                <a:srgbClr val="C0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4155084" y="1670898"/>
              <a:ext cx="3215535" cy="1384995"/>
            </a:xfrm>
            <a:prstGeom prst="rect">
              <a:avLst/>
            </a:prstGeom>
            <a:noFill/>
          </p:spPr>
          <p:txBody>
            <a:bodyPr wrap="square" rtlCol="0">
              <a:spAutoFit/>
            </a:bodyPr>
            <a:lstStyle/>
            <a:p>
              <a:pPr algn="ctr"/>
              <a:r>
                <a:rPr lang="en-US" sz="2800" b="1" dirty="0" smtClean="0"/>
                <a:t>Native to the</a:t>
              </a:r>
            </a:p>
            <a:p>
              <a:pPr algn="ctr"/>
              <a:r>
                <a:rPr lang="en-US" sz="2800" b="1" dirty="0" smtClean="0"/>
                <a:t>Southern California</a:t>
              </a:r>
            </a:p>
            <a:p>
              <a:pPr algn="ctr"/>
              <a:r>
                <a:rPr lang="en-US" sz="2800" b="1" dirty="0" smtClean="0"/>
                <a:t>Bight</a:t>
              </a:r>
              <a:endParaRPr lang="en-US" sz="2800" b="1" dirty="0"/>
            </a:p>
          </p:txBody>
        </p:sp>
        <p:sp>
          <p:nvSpPr>
            <p:cNvPr id="8" name="TextBox 7"/>
            <p:cNvSpPr txBox="1"/>
            <p:nvPr/>
          </p:nvSpPr>
          <p:spPr>
            <a:xfrm>
              <a:off x="2784763" y="4615969"/>
              <a:ext cx="2202873" cy="1384995"/>
            </a:xfrm>
            <a:prstGeom prst="rect">
              <a:avLst/>
            </a:prstGeom>
            <a:noFill/>
          </p:spPr>
          <p:txBody>
            <a:bodyPr wrap="square" rtlCol="0">
              <a:spAutoFit/>
            </a:bodyPr>
            <a:lstStyle/>
            <a:p>
              <a:pPr algn="ctr"/>
              <a:r>
                <a:rPr lang="en-US" sz="2800" b="1" dirty="0" smtClean="0"/>
                <a:t>Currently has a food market</a:t>
              </a:r>
              <a:endParaRPr lang="en-US" sz="2800" b="1" dirty="0"/>
            </a:p>
          </p:txBody>
        </p:sp>
        <p:sp>
          <p:nvSpPr>
            <p:cNvPr id="9" name="TextBox 8"/>
            <p:cNvSpPr txBox="1"/>
            <p:nvPr/>
          </p:nvSpPr>
          <p:spPr>
            <a:xfrm>
              <a:off x="6529648" y="4478808"/>
              <a:ext cx="2202873" cy="1815882"/>
            </a:xfrm>
            <a:prstGeom prst="rect">
              <a:avLst/>
            </a:prstGeom>
            <a:noFill/>
          </p:spPr>
          <p:txBody>
            <a:bodyPr wrap="square" rtlCol="0">
              <a:spAutoFit/>
            </a:bodyPr>
            <a:lstStyle/>
            <a:p>
              <a:pPr algn="ctr"/>
              <a:r>
                <a:rPr lang="en-US" sz="2800" b="1" dirty="0" smtClean="0"/>
                <a:t>Commercially grown in aquaculture systems</a:t>
              </a:r>
              <a:endParaRPr lang="en-US" sz="2800" b="1" dirty="0"/>
            </a:p>
          </p:txBody>
        </p:sp>
        <p:sp>
          <p:nvSpPr>
            <p:cNvPr id="20" name="Freeform 19"/>
            <p:cNvSpPr/>
            <p:nvPr/>
          </p:nvSpPr>
          <p:spPr>
            <a:xfrm>
              <a:off x="5203307" y="3584042"/>
              <a:ext cx="1074010" cy="1261789"/>
            </a:xfrm>
            <a:custGeom>
              <a:avLst/>
              <a:gdLst>
                <a:gd name="connsiteX0" fmla="*/ 532475 w 1074010"/>
                <a:gd name="connsiteY0" fmla="*/ 210 h 1261789"/>
                <a:gd name="connsiteX1" fmla="*/ 439568 w 1074010"/>
                <a:gd name="connsiteY1" fmla="*/ 102897 h 1261789"/>
                <a:gd name="connsiteX2" fmla="*/ 346661 w 1074010"/>
                <a:gd name="connsiteY2" fmla="*/ 215363 h 1261789"/>
                <a:gd name="connsiteX3" fmla="*/ 263534 w 1074010"/>
                <a:gd name="connsiteY3" fmla="*/ 332719 h 1261789"/>
                <a:gd name="connsiteX4" fmla="*/ 190186 w 1074010"/>
                <a:gd name="connsiteY4" fmla="*/ 459855 h 1261789"/>
                <a:gd name="connsiteX5" fmla="*/ 126618 w 1074010"/>
                <a:gd name="connsiteY5" fmla="*/ 601661 h 1261789"/>
                <a:gd name="connsiteX6" fmla="*/ 87499 w 1074010"/>
                <a:gd name="connsiteY6" fmla="*/ 723907 h 1261789"/>
                <a:gd name="connsiteX7" fmla="*/ 43491 w 1074010"/>
                <a:gd name="connsiteY7" fmla="*/ 865712 h 1261789"/>
                <a:gd name="connsiteX8" fmla="*/ 23932 w 1074010"/>
                <a:gd name="connsiteY8" fmla="*/ 978178 h 1261789"/>
                <a:gd name="connsiteX9" fmla="*/ 9262 w 1074010"/>
                <a:gd name="connsiteY9" fmla="*/ 1100424 h 1261789"/>
                <a:gd name="connsiteX10" fmla="*/ 9262 w 1074010"/>
                <a:gd name="connsiteY10" fmla="*/ 1183552 h 1261789"/>
                <a:gd name="connsiteX11" fmla="*/ 126618 w 1074010"/>
                <a:gd name="connsiteY11" fmla="*/ 1208001 h 1261789"/>
                <a:gd name="connsiteX12" fmla="*/ 170627 w 1074010"/>
                <a:gd name="connsiteY12" fmla="*/ 1222670 h 1261789"/>
                <a:gd name="connsiteX13" fmla="*/ 219525 w 1074010"/>
                <a:gd name="connsiteY13" fmla="*/ 1227560 h 1261789"/>
                <a:gd name="connsiteX14" fmla="*/ 292873 w 1074010"/>
                <a:gd name="connsiteY14" fmla="*/ 1242230 h 1261789"/>
                <a:gd name="connsiteX15" fmla="*/ 346661 w 1074010"/>
                <a:gd name="connsiteY15" fmla="*/ 1252009 h 1261789"/>
                <a:gd name="connsiteX16" fmla="*/ 390669 w 1074010"/>
                <a:gd name="connsiteY16" fmla="*/ 1256899 h 1261789"/>
                <a:gd name="connsiteX17" fmla="*/ 444458 w 1074010"/>
                <a:gd name="connsiteY17" fmla="*/ 1256899 h 1261789"/>
                <a:gd name="connsiteX18" fmla="*/ 503136 w 1074010"/>
                <a:gd name="connsiteY18" fmla="*/ 1256899 h 1261789"/>
                <a:gd name="connsiteX19" fmla="*/ 566704 w 1074010"/>
                <a:gd name="connsiteY19" fmla="*/ 1256899 h 1261789"/>
                <a:gd name="connsiteX20" fmla="*/ 635161 w 1074010"/>
                <a:gd name="connsiteY20" fmla="*/ 1261789 h 1261789"/>
                <a:gd name="connsiteX21" fmla="*/ 654721 w 1074010"/>
                <a:gd name="connsiteY21" fmla="*/ 1256899 h 1261789"/>
                <a:gd name="connsiteX22" fmla="*/ 732958 w 1074010"/>
                <a:gd name="connsiteY22" fmla="*/ 1247119 h 1261789"/>
                <a:gd name="connsiteX23" fmla="*/ 801416 w 1074010"/>
                <a:gd name="connsiteY23" fmla="*/ 1242230 h 1261789"/>
                <a:gd name="connsiteX24" fmla="*/ 879653 w 1074010"/>
                <a:gd name="connsiteY24" fmla="*/ 1232450 h 1261789"/>
                <a:gd name="connsiteX25" fmla="*/ 962781 w 1074010"/>
                <a:gd name="connsiteY25" fmla="*/ 1217780 h 1261789"/>
                <a:gd name="connsiteX26" fmla="*/ 1026349 w 1074010"/>
                <a:gd name="connsiteY26" fmla="*/ 1203111 h 1261789"/>
                <a:gd name="connsiteX27" fmla="*/ 1070357 w 1074010"/>
                <a:gd name="connsiteY27" fmla="*/ 1178662 h 1261789"/>
                <a:gd name="connsiteX28" fmla="*/ 1070357 w 1074010"/>
                <a:gd name="connsiteY28" fmla="*/ 1090645 h 1261789"/>
                <a:gd name="connsiteX29" fmla="*/ 1060577 w 1074010"/>
                <a:gd name="connsiteY29" fmla="*/ 1027077 h 1261789"/>
                <a:gd name="connsiteX30" fmla="*/ 1041018 w 1074010"/>
                <a:gd name="connsiteY30" fmla="*/ 939060 h 1261789"/>
                <a:gd name="connsiteX31" fmla="*/ 1031238 w 1074010"/>
                <a:gd name="connsiteY31" fmla="*/ 870602 h 1261789"/>
                <a:gd name="connsiteX32" fmla="*/ 1006789 w 1074010"/>
                <a:gd name="connsiteY32" fmla="*/ 797254 h 1261789"/>
                <a:gd name="connsiteX33" fmla="*/ 982340 w 1074010"/>
                <a:gd name="connsiteY33" fmla="*/ 714127 h 1261789"/>
                <a:gd name="connsiteX34" fmla="*/ 962781 w 1074010"/>
                <a:gd name="connsiteY34" fmla="*/ 645669 h 1261789"/>
                <a:gd name="connsiteX35" fmla="*/ 933442 w 1074010"/>
                <a:gd name="connsiteY35" fmla="*/ 572322 h 1261789"/>
                <a:gd name="connsiteX36" fmla="*/ 889433 w 1074010"/>
                <a:gd name="connsiteY36" fmla="*/ 479415 h 1261789"/>
                <a:gd name="connsiteX37" fmla="*/ 855204 w 1074010"/>
                <a:gd name="connsiteY37" fmla="*/ 415847 h 1261789"/>
                <a:gd name="connsiteX38" fmla="*/ 801416 w 1074010"/>
                <a:gd name="connsiteY38" fmla="*/ 322940 h 1261789"/>
                <a:gd name="connsiteX39" fmla="*/ 737848 w 1074010"/>
                <a:gd name="connsiteY39" fmla="*/ 239813 h 1261789"/>
                <a:gd name="connsiteX40" fmla="*/ 723179 w 1074010"/>
                <a:gd name="connsiteY40" fmla="*/ 215363 h 1261789"/>
                <a:gd name="connsiteX41" fmla="*/ 679170 w 1074010"/>
                <a:gd name="connsiteY41" fmla="*/ 161575 h 1261789"/>
                <a:gd name="connsiteX42" fmla="*/ 615602 w 1074010"/>
                <a:gd name="connsiteY42" fmla="*/ 78448 h 1261789"/>
                <a:gd name="connsiteX43" fmla="*/ 532475 w 1074010"/>
                <a:gd name="connsiteY43" fmla="*/ 210 h 126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4010" h="1261789">
                  <a:moveTo>
                    <a:pt x="532475" y="210"/>
                  </a:moveTo>
                  <a:cubicBezTo>
                    <a:pt x="503136" y="4285"/>
                    <a:pt x="470537" y="67038"/>
                    <a:pt x="439568" y="102897"/>
                  </a:cubicBezTo>
                  <a:cubicBezTo>
                    <a:pt x="408599" y="138756"/>
                    <a:pt x="376000" y="177059"/>
                    <a:pt x="346661" y="215363"/>
                  </a:cubicBezTo>
                  <a:cubicBezTo>
                    <a:pt x="317322" y="253667"/>
                    <a:pt x="289613" y="291970"/>
                    <a:pt x="263534" y="332719"/>
                  </a:cubicBezTo>
                  <a:cubicBezTo>
                    <a:pt x="237455" y="373468"/>
                    <a:pt x="213005" y="415031"/>
                    <a:pt x="190186" y="459855"/>
                  </a:cubicBezTo>
                  <a:cubicBezTo>
                    <a:pt x="167367" y="504679"/>
                    <a:pt x="143732" y="557652"/>
                    <a:pt x="126618" y="601661"/>
                  </a:cubicBezTo>
                  <a:cubicBezTo>
                    <a:pt x="109504" y="645670"/>
                    <a:pt x="101353" y="679899"/>
                    <a:pt x="87499" y="723907"/>
                  </a:cubicBezTo>
                  <a:cubicBezTo>
                    <a:pt x="73645" y="767915"/>
                    <a:pt x="54085" y="823334"/>
                    <a:pt x="43491" y="865712"/>
                  </a:cubicBezTo>
                  <a:cubicBezTo>
                    <a:pt x="32896" y="908091"/>
                    <a:pt x="29637" y="939059"/>
                    <a:pt x="23932" y="978178"/>
                  </a:cubicBezTo>
                  <a:cubicBezTo>
                    <a:pt x="18227" y="1017297"/>
                    <a:pt x="11707" y="1066195"/>
                    <a:pt x="9262" y="1100424"/>
                  </a:cubicBezTo>
                  <a:cubicBezTo>
                    <a:pt x="6817" y="1134653"/>
                    <a:pt x="-10297" y="1165623"/>
                    <a:pt x="9262" y="1183552"/>
                  </a:cubicBezTo>
                  <a:cubicBezTo>
                    <a:pt x="28821" y="1201482"/>
                    <a:pt x="99724" y="1201481"/>
                    <a:pt x="126618" y="1208001"/>
                  </a:cubicBezTo>
                  <a:cubicBezTo>
                    <a:pt x="153512" y="1214521"/>
                    <a:pt x="155142" y="1219410"/>
                    <a:pt x="170627" y="1222670"/>
                  </a:cubicBezTo>
                  <a:cubicBezTo>
                    <a:pt x="186111" y="1225930"/>
                    <a:pt x="199151" y="1224300"/>
                    <a:pt x="219525" y="1227560"/>
                  </a:cubicBezTo>
                  <a:cubicBezTo>
                    <a:pt x="239899" y="1230820"/>
                    <a:pt x="271684" y="1238155"/>
                    <a:pt x="292873" y="1242230"/>
                  </a:cubicBezTo>
                  <a:cubicBezTo>
                    <a:pt x="314062" y="1246305"/>
                    <a:pt x="330362" y="1249564"/>
                    <a:pt x="346661" y="1252009"/>
                  </a:cubicBezTo>
                  <a:cubicBezTo>
                    <a:pt x="362960" y="1254454"/>
                    <a:pt x="374370" y="1256084"/>
                    <a:pt x="390669" y="1256899"/>
                  </a:cubicBezTo>
                  <a:cubicBezTo>
                    <a:pt x="406968" y="1257714"/>
                    <a:pt x="444458" y="1256899"/>
                    <a:pt x="444458" y="1256899"/>
                  </a:cubicBezTo>
                  <a:lnTo>
                    <a:pt x="503136" y="1256899"/>
                  </a:lnTo>
                  <a:cubicBezTo>
                    <a:pt x="523510" y="1256899"/>
                    <a:pt x="544700" y="1256084"/>
                    <a:pt x="566704" y="1256899"/>
                  </a:cubicBezTo>
                  <a:cubicBezTo>
                    <a:pt x="588708" y="1257714"/>
                    <a:pt x="620492" y="1261789"/>
                    <a:pt x="635161" y="1261789"/>
                  </a:cubicBezTo>
                  <a:cubicBezTo>
                    <a:pt x="649830" y="1261789"/>
                    <a:pt x="638422" y="1259344"/>
                    <a:pt x="654721" y="1256899"/>
                  </a:cubicBezTo>
                  <a:cubicBezTo>
                    <a:pt x="671021" y="1254454"/>
                    <a:pt x="708509" y="1249564"/>
                    <a:pt x="732958" y="1247119"/>
                  </a:cubicBezTo>
                  <a:cubicBezTo>
                    <a:pt x="757407" y="1244674"/>
                    <a:pt x="776967" y="1244675"/>
                    <a:pt x="801416" y="1242230"/>
                  </a:cubicBezTo>
                  <a:cubicBezTo>
                    <a:pt x="825865" y="1239785"/>
                    <a:pt x="852759" y="1236525"/>
                    <a:pt x="879653" y="1232450"/>
                  </a:cubicBezTo>
                  <a:cubicBezTo>
                    <a:pt x="906547" y="1228375"/>
                    <a:pt x="938332" y="1222670"/>
                    <a:pt x="962781" y="1217780"/>
                  </a:cubicBezTo>
                  <a:cubicBezTo>
                    <a:pt x="987230" y="1212890"/>
                    <a:pt x="1008420" y="1209631"/>
                    <a:pt x="1026349" y="1203111"/>
                  </a:cubicBezTo>
                  <a:cubicBezTo>
                    <a:pt x="1044278" y="1196591"/>
                    <a:pt x="1063022" y="1197406"/>
                    <a:pt x="1070357" y="1178662"/>
                  </a:cubicBezTo>
                  <a:cubicBezTo>
                    <a:pt x="1077692" y="1159918"/>
                    <a:pt x="1071987" y="1115909"/>
                    <a:pt x="1070357" y="1090645"/>
                  </a:cubicBezTo>
                  <a:cubicBezTo>
                    <a:pt x="1068727" y="1065381"/>
                    <a:pt x="1065467" y="1052341"/>
                    <a:pt x="1060577" y="1027077"/>
                  </a:cubicBezTo>
                  <a:cubicBezTo>
                    <a:pt x="1055687" y="1001813"/>
                    <a:pt x="1045908" y="965139"/>
                    <a:pt x="1041018" y="939060"/>
                  </a:cubicBezTo>
                  <a:cubicBezTo>
                    <a:pt x="1036128" y="912981"/>
                    <a:pt x="1036943" y="894236"/>
                    <a:pt x="1031238" y="870602"/>
                  </a:cubicBezTo>
                  <a:cubicBezTo>
                    <a:pt x="1025533" y="846968"/>
                    <a:pt x="1014939" y="823333"/>
                    <a:pt x="1006789" y="797254"/>
                  </a:cubicBezTo>
                  <a:cubicBezTo>
                    <a:pt x="998639" y="771175"/>
                    <a:pt x="989675" y="739391"/>
                    <a:pt x="982340" y="714127"/>
                  </a:cubicBezTo>
                  <a:cubicBezTo>
                    <a:pt x="975005" y="688863"/>
                    <a:pt x="970931" y="669303"/>
                    <a:pt x="962781" y="645669"/>
                  </a:cubicBezTo>
                  <a:cubicBezTo>
                    <a:pt x="954631" y="622035"/>
                    <a:pt x="945667" y="600031"/>
                    <a:pt x="933442" y="572322"/>
                  </a:cubicBezTo>
                  <a:cubicBezTo>
                    <a:pt x="921217" y="544613"/>
                    <a:pt x="902473" y="505494"/>
                    <a:pt x="889433" y="479415"/>
                  </a:cubicBezTo>
                  <a:cubicBezTo>
                    <a:pt x="876393" y="453336"/>
                    <a:pt x="869873" y="441926"/>
                    <a:pt x="855204" y="415847"/>
                  </a:cubicBezTo>
                  <a:cubicBezTo>
                    <a:pt x="840535" y="389768"/>
                    <a:pt x="820975" y="352279"/>
                    <a:pt x="801416" y="322940"/>
                  </a:cubicBezTo>
                  <a:cubicBezTo>
                    <a:pt x="781857" y="293601"/>
                    <a:pt x="750887" y="257742"/>
                    <a:pt x="737848" y="239813"/>
                  </a:cubicBezTo>
                  <a:cubicBezTo>
                    <a:pt x="724809" y="221884"/>
                    <a:pt x="732959" y="228403"/>
                    <a:pt x="723179" y="215363"/>
                  </a:cubicBezTo>
                  <a:cubicBezTo>
                    <a:pt x="713399" y="202323"/>
                    <a:pt x="697099" y="184394"/>
                    <a:pt x="679170" y="161575"/>
                  </a:cubicBezTo>
                  <a:cubicBezTo>
                    <a:pt x="661241" y="138756"/>
                    <a:pt x="638421" y="104527"/>
                    <a:pt x="615602" y="78448"/>
                  </a:cubicBezTo>
                  <a:cubicBezTo>
                    <a:pt x="592783" y="52369"/>
                    <a:pt x="561814" y="-3865"/>
                    <a:pt x="532475" y="210"/>
                  </a:cubicBezTo>
                  <a:close/>
                </a:path>
              </a:pathLst>
            </a:custGeom>
            <a:solidFill>
              <a:schemeClr val="bg1">
                <a:alpha val="38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17622" y="4209273"/>
              <a:ext cx="1066800" cy="523220"/>
            </a:xfrm>
            <a:prstGeom prst="rect">
              <a:avLst/>
            </a:prstGeom>
            <a:noFill/>
          </p:spPr>
          <p:txBody>
            <a:bodyPr wrap="square" rtlCol="0">
              <a:spAutoFit/>
            </a:bodyPr>
            <a:lstStyle/>
            <a:p>
              <a:pPr algn="ctr"/>
              <a:r>
                <a:rPr lang="en-US" sz="1400" b="1" smtClean="0"/>
                <a:t>Considered species</a:t>
              </a:r>
              <a:endParaRPr lang="en-US" sz="1400" b="1"/>
            </a:p>
          </p:txBody>
        </p:sp>
      </p:grpSp>
      <p:sp>
        <p:nvSpPr>
          <p:cNvPr id="11" name="TextBox 10"/>
          <p:cNvSpPr txBox="1"/>
          <p:nvPr/>
        </p:nvSpPr>
        <p:spPr>
          <a:xfrm>
            <a:off x="61174" y="122959"/>
            <a:ext cx="11938407" cy="769441"/>
          </a:xfrm>
          <a:prstGeom prst="rect">
            <a:avLst/>
          </a:prstGeom>
          <a:noFill/>
          <a:ln>
            <a:noFill/>
          </a:ln>
        </p:spPr>
        <p:txBody>
          <a:bodyPr wrap="square" rtlCol="0">
            <a:spAutoFit/>
          </a:bodyPr>
          <a:lstStyle/>
          <a:p>
            <a:r>
              <a:rPr lang="en-US" sz="4400" b="1" dirty="0" smtClean="0"/>
              <a:t>Identifying Candidate Algae Species: Methods</a:t>
            </a:r>
            <a:endParaRPr lang="en-US" sz="4400" b="1" dirty="0"/>
          </a:p>
        </p:txBody>
      </p:sp>
      <p:sp>
        <p:nvSpPr>
          <p:cNvPr id="12" name="Rectangle 11"/>
          <p:cNvSpPr/>
          <p:nvPr/>
        </p:nvSpPr>
        <p:spPr>
          <a:xfrm>
            <a:off x="168755" y="818865"/>
            <a:ext cx="11534203" cy="84649"/>
          </a:xfrm>
          <a:prstGeom prst="rect">
            <a:avLst/>
          </a:prstGeom>
          <a:solidFill>
            <a:srgbClr val="59C8C9"/>
          </a:solidFill>
          <a:ln>
            <a:solidFill>
              <a:srgbClr val="59C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98156" y="2156059"/>
            <a:ext cx="184731" cy="369332"/>
          </a:xfrm>
          <a:prstGeom prst="rect">
            <a:avLst/>
          </a:prstGeom>
          <a:noFill/>
        </p:spPr>
        <p:txBody>
          <a:bodyPr wrap="none" rtlCol="0">
            <a:spAutoFit/>
          </a:bodyPr>
          <a:lstStyle/>
          <a:p>
            <a:endParaRPr lang="en-US" dirty="0"/>
          </a:p>
        </p:txBody>
      </p:sp>
      <p:sp>
        <p:nvSpPr>
          <p:cNvPr id="3" name="TextBox 2"/>
          <p:cNvSpPr txBox="1"/>
          <p:nvPr/>
        </p:nvSpPr>
        <p:spPr>
          <a:xfrm>
            <a:off x="8692308" y="1588306"/>
            <a:ext cx="3172858" cy="1815882"/>
          </a:xfrm>
          <a:prstGeom prst="rect">
            <a:avLst/>
          </a:prstGeom>
          <a:noFill/>
          <a:ln w="22225">
            <a:solidFill>
              <a:schemeClr val="tx1"/>
            </a:solidFill>
          </a:ln>
        </p:spPr>
        <p:txBody>
          <a:bodyPr wrap="square" rtlCol="0">
            <a:spAutoFit/>
          </a:bodyPr>
          <a:lstStyle/>
          <a:p>
            <a:pPr marL="285750" indent="-285750">
              <a:buFont typeface="Arial" charset="0"/>
              <a:buChar char="•"/>
            </a:pPr>
            <a:r>
              <a:rPr lang="en-US" sz="2800" dirty="0" smtClean="0"/>
              <a:t>90 Studies</a:t>
            </a:r>
          </a:p>
          <a:p>
            <a:pPr marL="285750" indent="-285750">
              <a:buFont typeface="Arial" charset="0"/>
              <a:buChar char="•"/>
            </a:pPr>
            <a:r>
              <a:rPr lang="en-US" sz="2800" dirty="0" smtClean="0"/>
              <a:t>11 Experts</a:t>
            </a:r>
          </a:p>
          <a:p>
            <a:pPr marL="285750" indent="-285750">
              <a:buFont typeface="Arial" charset="0"/>
              <a:buChar char="•"/>
            </a:pPr>
            <a:r>
              <a:rPr lang="en-US" sz="2800" dirty="0" smtClean="0"/>
              <a:t>3 Books</a:t>
            </a:r>
          </a:p>
          <a:p>
            <a:pPr marL="285750" indent="-285750">
              <a:buFont typeface="Arial" charset="0"/>
              <a:buChar char="•"/>
            </a:pPr>
            <a:r>
              <a:rPr lang="en-US" sz="2800" dirty="0" smtClean="0"/>
              <a:t>2 Algae databases</a:t>
            </a:r>
          </a:p>
        </p:txBody>
      </p:sp>
    </p:spTree>
    <p:extLst>
      <p:ext uri="{BB962C8B-B14F-4D97-AF65-F5344CB8AC3E}">
        <p14:creationId xmlns:p14="http://schemas.microsoft.com/office/powerpoint/2010/main" val="2716741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1894</TotalTime>
  <Words>3428</Words>
  <Application>Microsoft Office PowerPoint</Application>
  <PresentationFormat>Widescreen</PresentationFormat>
  <Paragraphs>650</Paragraphs>
  <Slides>49</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Bodoni MT Black</vt:lpstr>
      <vt:lpstr>Calibri</vt:lpstr>
      <vt:lpstr>Calibri Light</vt:lpstr>
      <vt:lpstr>Century Schoolbook</vt:lpstr>
      <vt:lpstr>Roboto Slab</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vt:lpstr>
      <vt:lpstr>Current Demand for Seaweed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Iwen Su</cp:lastModifiedBy>
  <cp:revision>185</cp:revision>
  <dcterms:created xsi:type="dcterms:W3CDTF">2018-02-24T03:51:03Z</dcterms:created>
  <dcterms:modified xsi:type="dcterms:W3CDTF">2018-03-02T01:48:34Z</dcterms:modified>
</cp:coreProperties>
</file>